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6F6F74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548223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2604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6357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1562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40315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0249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815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705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119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1657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156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64DB03E-8121-4F0F-9612-3E1A417CD2B1}" type="datetimeFigureOut">
              <a:rPr lang="ko-KR" altLang="en-US" smtClean="0"/>
              <a:t>2017-02-26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5BBFBF7-6264-4504-B5F1-9A0104147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382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solidFill>
                  <a:srgbClr val="FFFF00"/>
                </a:solidFill>
              </a:rPr>
              <a:t>퓨우웅</a:t>
            </a:r>
            <a:r>
              <a:rPr lang="ko-KR" altLang="en-US" dirty="0">
                <a:solidFill>
                  <a:srgbClr val="FFFF00"/>
                </a:solidFill>
              </a:rPr>
              <a:t> </a:t>
            </a:r>
            <a:r>
              <a:rPr lang="en-US" altLang="ko-KR" dirty="0">
                <a:solidFill>
                  <a:srgbClr val="FFFF00"/>
                </a:solidFill>
              </a:rPr>
              <a:t>[</a:t>
            </a:r>
            <a:r>
              <a:rPr lang="en-US" altLang="ko-KR" dirty="0" err="1">
                <a:solidFill>
                  <a:srgbClr val="FFFF00"/>
                </a:solidFill>
              </a:rPr>
              <a:t>Ppyungung</a:t>
            </a:r>
            <a:r>
              <a:rPr lang="en-US" altLang="ko-KR" dirty="0">
                <a:solidFill>
                  <a:srgbClr val="FFFF00"/>
                </a:solidFill>
              </a:rPr>
              <a:t>]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전투 시스템</a:t>
            </a:r>
          </a:p>
        </p:txBody>
      </p:sp>
    </p:spTree>
    <p:extLst>
      <p:ext uri="{BB962C8B-B14F-4D97-AF65-F5344CB8AC3E}">
        <p14:creationId xmlns:p14="http://schemas.microsoft.com/office/powerpoint/2010/main" val="1925861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몬스터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몬스터 상태</a:t>
            </a:r>
            <a:r>
              <a:rPr lang="en-US" altLang="ko-KR" dirty="0">
                <a:latin typeface="+mn-ea"/>
              </a:rPr>
              <a:t>(AI)</a:t>
            </a:r>
            <a:r>
              <a:rPr lang="ko-KR" altLang="en-US" dirty="0">
                <a:latin typeface="+mn-ea"/>
              </a:rPr>
              <a:t>와 움직임 </a:t>
            </a:r>
            <a:r>
              <a:rPr lang="en-US" altLang="ko-KR" dirty="0">
                <a:latin typeface="+mn-ea"/>
              </a:rPr>
              <a:t>[1. State Move]</a:t>
            </a:r>
            <a:endParaRPr lang="ko-KR" altLang="en-US" dirty="0"/>
          </a:p>
        </p:txBody>
      </p:sp>
      <p:sp>
        <p:nvSpPr>
          <p:cNvPr id="4" name="순서도: 처리 3"/>
          <p:cNvSpPr/>
          <p:nvPr/>
        </p:nvSpPr>
        <p:spPr>
          <a:xfrm>
            <a:off x="620434" y="3090799"/>
            <a:ext cx="1552348" cy="497149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1. State Move</a:t>
            </a:r>
          </a:p>
          <a:p>
            <a:pPr algn="ctr"/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에게 이동</a:t>
            </a:r>
          </a:p>
        </p:txBody>
      </p:sp>
      <p:sp>
        <p:nvSpPr>
          <p:cNvPr id="10" name="순서도: 처리 9"/>
          <p:cNvSpPr/>
          <p:nvPr/>
        </p:nvSpPr>
        <p:spPr>
          <a:xfrm>
            <a:off x="8261358" y="3057826"/>
            <a:ext cx="1774291" cy="563094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2. State Attack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에게 이동하면서</a:t>
            </a:r>
            <a:endParaRPr lang="en-US" altLang="ko-KR" sz="1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총알 </a:t>
            </a:r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5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발 쏘기</a:t>
            </a:r>
          </a:p>
        </p:txBody>
      </p:sp>
      <p:sp>
        <p:nvSpPr>
          <p:cNvPr id="11" name="순서도: 처리 10"/>
          <p:cNvSpPr/>
          <p:nvPr/>
        </p:nvSpPr>
        <p:spPr>
          <a:xfrm>
            <a:off x="3066587" y="4540063"/>
            <a:ext cx="1774291" cy="619765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3. State Die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죽음</a:t>
            </a:r>
            <a:endParaRPr lang="ko-KR" altLang="en-US" sz="14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208009" y="2839738"/>
            <a:ext cx="1491448" cy="999270"/>
            <a:chOff x="2396295" y="3738795"/>
            <a:chExt cx="1491448" cy="999270"/>
          </a:xfrm>
        </p:grpSpPr>
        <p:sp>
          <p:nvSpPr>
            <p:cNvPr id="5" name="순서도: 판단 4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753131" y="3976820"/>
              <a:ext cx="77777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총알에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맞았나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734684" y="2839738"/>
            <a:ext cx="1491448" cy="999270"/>
            <a:chOff x="2396295" y="3738795"/>
            <a:chExt cx="1491448" cy="999270"/>
          </a:xfrm>
        </p:grpSpPr>
        <p:sp>
          <p:nvSpPr>
            <p:cNvPr id="19" name="순서도: 판단 18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462185" y="3976820"/>
              <a:ext cx="135966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에게 총알을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 err="1">
                  <a:solidFill>
                    <a:schemeClr val="bg1"/>
                  </a:solidFill>
                  <a:latin typeface="+mn-ea"/>
                </a:rPr>
                <a:t>쏜지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3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초가 지났나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cxnSp>
        <p:nvCxnSpPr>
          <p:cNvPr id="12" name="직선 화살표 연결선 11"/>
          <p:cNvCxnSpPr>
            <a:cxnSpLocks/>
            <a:stCxn id="4" idx="3"/>
            <a:endCxn id="5" idx="1"/>
          </p:cNvCxnSpPr>
          <p:nvPr/>
        </p:nvCxnSpPr>
        <p:spPr>
          <a:xfrm flipV="1">
            <a:off x="2172782" y="3339373"/>
            <a:ext cx="1035227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cxnSpLocks/>
            <a:stCxn id="5" idx="3"/>
            <a:endCxn id="19" idx="1"/>
          </p:cNvCxnSpPr>
          <p:nvPr/>
        </p:nvCxnSpPr>
        <p:spPr>
          <a:xfrm>
            <a:off x="4699457" y="3339373"/>
            <a:ext cx="1035227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cxnSpLocks/>
            <a:stCxn id="19" idx="3"/>
            <a:endCxn id="10" idx="1"/>
          </p:cNvCxnSpPr>
          <p:nvPr/>
        </p:nvCxnSpPr>
        <p:spPr>
          <a:xfrm>
            <a:off x="7226132" y="3339373"/>
            <a:ext cx="1035226" cy="0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stCxn id="5" idx="2"/>
            <a:endCxn id="11" idx="0"/>
          </p:cNvCxnSpPr>
          <p:nvPr/>
        </p:nvCxnSpPr>
        <p:spPr>
          <a:xfrm>
            <a:off x="3953733" y="3839008"/>
            <a:ext cx="0" cy="70105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758005" y="3976486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009687" y="3216262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521232" y="3216261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cxnSp>
        <p:nvCxnSpPr>
          <p:cNvPr id="46" name="연결선: 꺾임 45"/>
          <p:cNvCxnSpPr>
            <a:stCxn id="19" idx="0"/>
            <a:endCxn id="4" idx="0"/>
          </p:cNvCxnSpPr>
          <p:nvPr/>
        </p:nvCxnSpPr>
        <p:spPr>
          <a:xfrm rot="16200000" flipH="1" flipV="1">
            <a:off x="3812977" y="423368"/>
            <a:ext cx="251061" cy="5083800"/>
          </a:xfrm>
          <a:prstGeom prst="bentConnector3">
            <a:avLst>
              <a:gd name="adj1" fmla="val -9105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745185" y="2481854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2891" y="3693061"/>
            <a:ext cx="19672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+mn-ea"/>
              </a:rPr>
              <a:t>- </a:t>
            </a:r>
            <a:r>
              <a:rPr lang="ko-KR" altLang="en-US" sz="1000" dirty="0">
                <a:latin typeface="+mn-ea"/>
              </a:rPr>
              <a:t>계속해서 </a:t>
            </a:r>
            <a:r>
              <a:rPr lang="en-US" altLang="ko-KR" sz="1000" dirty="0">
                <a:latin typeface="+mn-ea"/>
              </a:rPr>
              <a:t>PC</a:t>
            </a:r>
            <a:r>
              <a:rPr lang="ko-KR" altLang="en-US" sz="1000" dirty="0">
                <a:latin typeface="+mn-ea"/>
              </a:rPr>
              <a:t>에게 이동합니다</a:t>
            </a:r>
            <a:r>
              <a:rPr lang="en-US" altLang="ko-KR" sz="1000" dirty="0">
                <a:latin typeface="+mn-ea"/>
              </a:rPr>
              <a:t>.</a:t>
            </a:r>
          </a:p>
          <a:p>
            <a:r>
              <a:rPr lang="en-US" altLang="ko-KR" sz="1000" dirty="0">
                <a:latin typeface="+mn-ea"/>
              </a:rPr>
              <a:t>- PC </a:t>
            </a:r>
            <a:r>
              <a:rPr lang="ko-KR" altLang="en-US" sz="1000" dirty="0">
                <a:latin typeface="+mn-ea"/>
              </a:rPr>
              <a:t>이동 속도와 동일합니다</a:t>
            </a:r>
            <a:r>
              <a:rPr lang="en-US" altLang="ko-KR" sz="1000" dirty="0">
                <a:latin typeface="+mn-ea"/>
              </a:rPr>
              <a:t>.</a:t>
            </a:r>
            <a:endParaRPr lang="ko-KR" altLang="en-US" sz="1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90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879" y="103309"/>
            <a:ext cx="2623247" cy="251161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몬스터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몬스터 상태</a:t>
            </a:r>
            <a:r>
              <a:rPr lang="en-US" altLang="ko-KR" dirty="0">
                <a:latin typeface="+mn-ea"/>
              </a:rPr>
              <a:t>(AI)</a:t>
            </a:r>
            <a:r>
              <a:rPr lang="ko-KR" altLang="en-US" dirty="0">
                <a:latin typeface="+mn-ea"/>
              </a:rPr>
              <a:t>와 움직임 </a:t>
            </a:r>
            <a:r>
              <a:rPr lang="en-US" altLang="ko-KR" dirty="0">
                <a:latin typeface="+mn-ea"/>
              </a:rPr>
              <a:t>[2. State Attack]</a:t>
            </a:r>
            <a:endParaRPr lang="ko-KR" altLang="en-US" dirty="0"/>
          </a:p>
        </p:txBody>
      </p:sp>
      <p:sp>
        <p:nvSpPr>
          <p:cNvPr id="4" name="순서도: 처리 3"/>
          <p:cNvSpPr/>
          <p:nvPr/>
        </p:nvSpPr>
        <p:spPr>
          <a:xfrm>
            <a:off x="620434" y="3090799"/>
            <a:ext cx="1552348" cy="497149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1. State Move</a:t>
            </a:r>
          </a:p>
          <a:p>
            <a:pPr algn="ctr"/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에게 이동</a:t>
            </a:r>
          </a:p>
        </p:txBody>
      </p:sp>
      <p:sp>
        <p:nvSpPr>
          <p:cNvPr id="10" name="순서도: 처리 9"/>
          <p:cNvSpPr/>
          <p:nvPr/>
        </p:nvSpPr>
        <p:spPr>
          <a:xfrm>
            <a:off x="8261358" y="3057826"/>
            <a:ext cx="1774291" cy="563094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2. State Attack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에게 이동하면서</a:t>
            </a:r>
            <a:endParaRPr lang="en-US" altLang="ko-KR" sz="1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총알 </a:t>
            </a:r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5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발 쏘기</a:t>
            </a:r>
          </a:p>
        </p:txBody>
      </p:sp>
      <p:sp>
        <p:nvSpPr>
          <p:cNvPr id="11" name="순서도: 처리 10"/>
          <p:cNvSpPr/>
          <p:nvPr/>
        </p:nvSpPr>
        <p:spPr>
          <a:xfrm>
            <a:off x="3066587" y="4540063"/>
            <a:ext cx="1774291" cy="619765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3. State Die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죽음</a:t>
            </a:r>
            <a:endParaRPr lang="ko-KR" altLang="en-US" sz="14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208009" y="2839738"/>
            <a:ext cx="1491448" cy="999270"/>
            <a:chOff x="2396295" y="3738795"/>
            <a:chExt cx="1491448" cy="999270"/>
          </a:xfrm>
        </p:grpSpPr>
        <p:sp>
          <p:nvSpPr>
            <p:cNvPr id="5" name="순서도: 판단 4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753131" y="3976820"/>
              <a:ext cx="77777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총알에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맞았나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734684" y="2839738"/>
            <a:ext cx="1491448" cy="999270"/>
            <a:chOff x="2396295" y="3738795"/>
            <a:chExt cx="1491448" cy="999270"/>
          </a:xfrm>
        </p:grpSpPr>
        <p:sp>
          <p:nvSpPr>
            <p:cNvPr id="19" name="순서도: 판단 18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462185" y="3976820"/>
              <a:ext cx="135966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에게 총알을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 err="1">
                  <a:solidFill>
                    <a:schemeClr val="bg1"/>
                  </a:solidFill>
                  <a:latin typeface="+mn-ea"/>
                </a:rPr>
                <a:t>쏜지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3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초가 지났나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cxnSp>
        <p:nvCxnSpPr>
          <p:cNvPr id="12" name="직선 화살표 연결선 11"/>
          <p:cNvCxnSpPr>
            <a:cxnSpLocks/>
            <a:stCxn id="4" idx="3"/>
            <a:endCxn id="5" idx="1"/>
          </p:cNvCxnSpPr>
          <p:nvPr/>
        </p:nvCxnSpPr>
        <p:spPr>
          <a:xfrm flipV="1">
            <a:off x="2172782" y="3339373"/>
            <a:ext cx="1035227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cxnSpLocks/>
            <a:stCxn id="5" idx="3"/>
            <a:endCxn id="19" idx="1"/>
          </p:cNvCxnSpPr>
          <p:nvPr/>
        </p:nvCxnSpPr>
        <p:spPr>
          <a:xfrm>
            <a:off x="4699457" y="3339373"/>
            <a:ext cx="1035227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cxnSpLocks/>
            <a:stCxn id="19" idx="3"/>
            <a:endCxn id="10" idx="1"/>
          </p:cNvCxnSpPr>
          <p:nvPr/>
        </p:nvCxnSpPr>
        <p:spPr>
          <a:xfrm>
            <a:off x="7226132" y="3339373"/>
            <a:ext cx="1035226" cy="0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stCxn id="5" idx="2"/>
            <a:endCxn id="11" idx="0"/>
          </p:cNvCxnSpPr>
          <p:nvPr/>
        </p:nvCxnSpPr>
        <p:spPr>
          <a:xfrm>
            <a:off x="3953733" y="3839008"/>
            <a:ext cx="0" cy="70105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758005" y="3976486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009687" y="3216262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521232" y="3216261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cxnSp>
        <p:nvCxnSpPr>
          <p:cNvPr id="46" name="연결선: 꺾임 45"/>
          <p:cNvCxnSpPr>
            <a:stCxn id="19" idx="0"/>
            <a:endCxn id="4" idx="0"/>
          </p:cNvCxnSpPr>
          <p:nvPr/>
        </p:nvCxnSpPr>
        <p:spPr>
          <a:xfrm rot="16200000" flipH="1" flipV="1">
            <a:off x="3812977" y="423368"/>
            <a:ext cx="251061" cy="5083800"/>
          </a:xfrm>
          <a:prstGeom prst="bentConnector3">
            <a:avLst>
              <a:gd name="adj1" fmla="val -9105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745185" y="2481854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164900" y="3693061"/>
            <a:ext cx="2743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+mn-ea"/>
              </a:rPr>
              <a:t>- </a:t>
            </a:r>
            <a:r>
              <a:rPr lang="ko-KR" altLang="en-US" sz="1000" dirty="0">
                <a:latin typeface="+mn-ea"/>
              </a:rPr>
              <a:t>멈추지 않고 </a:t>
            </a:r>
            <a:r>
              <a:rPr lang="en-US" altLang="ko-KR" sz="1000" dirty="0">
                <a:latin typeface="+mn-ea"/>
              </a:rPr>
              <a:t>PC</a:t>
            </a:r>
            <a:r>
              <a:rPr lang="ko-KR" altLang="en-US" sz="1000" dirty="0">
                <a:latin typeface="+mn-ea"/>
              </a:rPr>
              <a:t>를 향해 총알을 발사합니다</a:t>
            </a:r>
            <a:r>
              <a:rPr lang="en-US" altLang="ko-KR" sz="1000" dirty="0">
                <a:latin typeface="+mn-ea"/>
              </a:rPr>
              <a:t>.</a:t>
            </a:r>
          </a:p>
          <a:p>
            <a:r>
              <a:rPr lang="en-US" altLang="ko-KR" sz="1000" dirty="0">
                <a:latin typeface="+mn-ea"/>
              </a:rPr>
              <a:t>- </a:t>
            </a:r>
            <a:r>
              <a:rPr lang="ko-KR" altLang="en-US" sz="1000" dirty="0">
                <a:latin typeface="+mn-ea"/>
              </a:rPr>
              <a:t>총알 개수는 변경될 수 있습니다</a:t>
            </a:r>
            <a:r>
              <a:rPr lang="en-US" altLang="ko-KR" sz="1000" dirty="0">
                <a:latin typeface="+mn-ea"/>
              </a:rPr>
              <a:t>.</a:t>
            </a:r>
            <a:endParaRPr lang="ko-KR" altLang="en-US" sz="1000" dirty="0">
              <a:latin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37649" y="2625919"/>
            <a:ext cx="21996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슬라이드 쇼 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(Shift + f5 </a:t>
            </a:r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키 누르기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)</a:t>
            </a:r>
          </a:p>
          <a:p>
            <a:pPr algn="ctr"/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에서는 이미지가 움직입니다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.</a:t>
            </a:r>
            <a:endParaRPr lang="ko-KR" altLang="en-US" sz="1000" b="1" dirty="0">
              <a:solidFill>
                <a:srgbClr val="FFC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339010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몬스터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몬스터 상태</a:t>
            </a:r>
            <a:r>
              <a:rPr lang="en-US" altLang="ko-KR" dirty="0">
                <a:latin typeface="+mn-ea"/>
              </a:rPr>
              <a:t>(AI)</a:t>
            </a:r>
            <a:r>
              <a:rPr lang="ko-KR" altLang="en-US" dirty="0">
                <a:latin typeface="+mn-ea"/>
              </a:rPr>
              <a:t>와 움직임 </a:t>
            </a:r>
            <a:r>
              <a:rPr lang="en-US" altLang="ko-KR" dirty="0">
                <a:latin typeface="+mn-ea"/>
              </a:rPr>
              <a:t>[2. State Attack]</a:t>
            </a:r>
            <a:endParaRPr lang="ko-KR" altLang="en-US" dirty="0"/>
          </a:p>
        </p:txBody>
      </p:sp>
      <p:sp>
        <p:nvSpPr>
          <p:cNvPr id="4" name="순서도: 처리 3"/>
          <p:cNvSpPr/>
          <p:nvPr/>
        </p:nvSpPr>
        <p:spPr>
          <a:xfrm>
            <a:off x="620434" y="3090799"/>
            <a:ext cx="1552348" cy="497149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1. State Move</a:t>
            </a:r>
          </a:p>
          <a:p>
            <a:pPr algn="ctr"/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에게 이동</a:t>
            </a:r>
          </a:p>
        </p:txBody>
      </p:sp>
      <p:sp>
        <p:nvSpPr>
          <p:cNvPr id="10" name="순서도: 처리 9"/>
          <p:cNvSpPr/>
          <p:nvPr/>
        </p:nvSpPr>
        <p:spPr>
          <a:xfrm>
            <a:off x="8261358" y="3057826"/>
            <a:ext cx="1774291" cy="563094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2. State Attack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에게 이동하면서</a:t>
            </a:r>
            <a:endParaRPr lang="en-US" altLang="ko-KR" sz="1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총알 </a:t>
            </a:r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5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발 쏘기</a:t>
            </a:r>
          </a:p>
        </p:txBody>
      </p:sp>
      <p:sp>
        <p:nvSpPr>
          <p:cNvPr id="11" name="순서도: 처리 10"/>
          <p:cNvSpPr/>
          <p:nvPr/>
        </p:nvSpPr>
        <p:spPr>
          <a:xfrm>
            <a:off x="3066587" y="4540063"/>
            <a:ext cx="1774291" cy="619765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3. State Die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죽음</a:t>
            </a:r>
            <a:endParaRPr lang="ko-KR" altLang="en-US" sz="14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208009" y="2839738"/>
            <a:ext cx="1491448" cy="999270"/>
            <a:chOff x="2396295" y="3738795"/>
            <a:chExt cx="1491448" cy="999270"/>
          </a:xfrm>
        </p:grpSpPr>
        <p:sp>
          <p:nvSpPr>
            <p:cNvPr id="5" name="순서도: 판단 4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753131" y="3976820"/>
              <a:ext cx="77777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총알에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맞았나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734684" y="2839738"/>
            <a:ext cx="1491448" cy="999270"/>
            <a:chOff x="2396295" y="3738795"/>
            <a:chExt cx="1491448" cy="999270"/>
          </a:xfrm>
        </p:grpSpPr>
        <p:sp>
          <p:nvSpPr>
            <p:cNvPr id="19" name="순서도: 판단 18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462185" y="3976820"/>
              <a:ext cx="135966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에게 총알을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 err="1">
                  <a:solidFill>
                    <a:schemeClr val="bg1"/>
                  </a:solidFill>
                  <a:latin typeface="+mn-ea"/>
                </a:rPr>
                <a:t>쏜지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3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초가 지났나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cxnSp>
        <p:nvCxnSpPr>
          <p:cNvPr id="12" name="직선 화살표 연결선 11"/>
          <p:cNvCxnSpPr>
            <a:cxnSpLocks/>
            <a:stCxn id="4" idx="3"/>
            <a:endCxn id="5" idx="1"/>
          </p:cNvCxnSpPr>
          <p:nvPr/>
        </p:nvCxnSpPr>
        <p:spPr>
          <a:xfrm flipV="1">
            <a:off x="2172782" y="3339373"/>
            <a:ext cx="1035227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cxnSpLocks/>
            <a:stCxn id="5" idx="3"/>
            <a:endCxn id="19" idx="1"/>
          </p:cNvCxnSpPr>
          <p:nvPr/>
        </p:nvCxnSpPr>
        <p:spPr>
          <a:xfrm>
            <a:off x="4699457" y="3339373"/>
            <a:ext cx="1035227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cxnSpLocks/>
            <a:stCxn id="19" idx="3"/>
            <a:endCxn id="10" idx="1"/>
          </p:cNvCxnSpPr>
          <p:nvPr/>
        </p:nvCxnSpPr>
        <p:spPr>
          <a:xfrm>
            <a:off x="7226132" y="3339373"/>
            <a:ext cx="1035226" cy="0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stCxn id="5" idx="2"/>
            <a:endCxn id="11" idx="0"/>
          </p:cNvCxnSpPr>
          <p:nvPr/>
        </p:nvCxnSpPr>
        <p:spPr>
          <a:xfrm>
            <a:off x="3953733" y="3839008"/>
            <a:ext cx="0" cy="70105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758005" y="3976486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009687" y="3216262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521232" y="3216261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cxnSp>
        <p:nvCxnSpPr>
          <p:cNvPr id="46" name="연결선: 꺾임 45"/>
          <p:cNvCxnSpPr>
            <a:stCxn id="19" idx="0"/>
            <a:endCxn id="4" idx="0"/>
          </p:cNvCxnSpPr>
          <p:nvPr/>
        </p:nvCxnSpPr>
        <p:spPr>
          <a:xfrm rot="16200000" flipH="1" flipV="1">
            <a:off x="3812977" y="423368"/>
            <a:ext cx="251061" cy="5083800"/>
          </a:xfrm>
          <a:prstGeom prst="bentConnector3">
            <a:avLst>
              <a:gd name="adj1" fmla="val -9105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745185" y="2481854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266628" y="5269872"/>
            <a:ext cx="29722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+mn-ea"/>
              </a:rPr>
              <a:t>- PC </a:t>
            </a:r>
            <a:r>
              <a:rPr lang="ko-KR" altLang="en-US" sz="1000" dirty="0">
                <a:latin typeface="+mn-ea"/>
              </a:rPr>
              <a:t>총알에 맞으면 죽습니다</a:t>
            </a:r>
            <a:r>
              <a:rPr lang="en-US" altLang="ko-KR" sz="1000" dirty="0">
                <a:latin typeface="+mn-ea"/>
              </a:rPr>
              <a:t>. (1</a:t>
            </a:r>
            <a:r>
              <a:rPr lang="ko-KR" altLang="en-US" sz="1000" dirty="0">
                <a:latin typeface="+mn-ea"/>
              </a:rPr>
              <a:t>방</a:t>
            </a:r>
            <a:r>
              <a:rPr lang="en-US" altLang="ko-KR" sz="1000" dirty="0">
                <a:latin typeface="+mn-ea"/>
              </a:rPr>
              <a:t>!)</a:t>
            </a:r>
          </a:p>
          <a:p>
            <a:r>
              <a:rPr lang="en-US" altLang="ko-KR" sz="1000" dirty="0">
                <a:latin typeface="+mn-ea"/>
              </a:rPr>
              <a:t>- </a:t>
            </a:r>
            <a:r>
              <a:rPr lang="ko-KR" altLang="en-US" sz="1000" dirty="0">
                <a:latin typeface="+mn-ea"/>
              </a:rPr>
              <a:t>죽을 때 폭발하면서 사방으로 총알을 뿌립니다</a:t>
            </a:r>
            <a:r>
              <a:rPr lang="en-US" altLang="ko-KR" sz="1000" dirty="0">
                <a:latin typeface="+mn-ea"/>
              </a:rPr>
              <a:t>.</a:t>
            </a:r>
            <a:endParaRPr lang="ko-KR" altLang="en-US" sz="1000" dirty="0">
              <a:latin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55394" y="6370682"/>
            <a:ext cx="21996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슬라이드 쇼 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(Shift + f5 </a:t>
            </a:r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키 누르기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)</a:t>
            </a:r>
          </a:p>
          <a:p>
            <a:pPr algn="ctr"/>
            <a:r>
              <a:rPr lang="ko-KR" altLang="en-US" sz="1000" b="1" dirty="0">
                <a:solidFill>
                  <a:srgbClr val="FFC000"/>
                </a:solidFill>
                <a:latin typeface="+mn-ea"/>
              </a:rPr>
              <a:t>에서는 이미지가 움직입니다</a:t>
            </a:r>
            <a:r>
              <a:rPr lang="en-US" altLang="ko-KR" sz="1000" b="1" dirty="0">
                <a:solidFill>
                  <a:srgbClr val="FFC000"/>
                </a:solidFill>
                <a:latin typeface="+mn-ea"/>
              </a:rPr>
              <a:t>.</a:t>
            </a:r>
            <a:endParaRPr lang="ko-KR" altLang="en-US" sz="1000" b="1" dirty="0">
              <a:solidFill>
                <a:srgbClr val="FFC000"/>
              </a:solidFill>
              <a:latin typeface="+mn-ea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0180" y="4358981"/>
            <a:ext cx="2790825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07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/>
          <p:cNvSpPr/>
          <p:nvPr/>
        </p:nvSpPr>
        <p:spPr>
          <a:xfrm>
            <a:off x="1148085" y="2673893"/>
            <a:ext cx="4220737" cy="14238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1 </a:t>
            </a:r>
            <a:r>
              <a:rPr lang="ko-KR" altLang="en-US" sz="1000" dirty="0">
                <a:solidFill>
                  <a:schemeClr val="bg1"/>
                </a:solidFill>
              </a:rPr>
              <a:t>구역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/>
          <a:lstStyle/>
          <a:p>
            <a:r>
              <a:rPr lang="ko-KR" altLang="en-US" dirty="0">
                <a:latin typeface="+mn-ea"/>
              </a:rPr>
              <a:t>전투 규칙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/>
          <a:lstStyle/>
          <a:p>
            <a:r>
              <a:rPr lang="ko-KR" altLang="en-US" dirty="0">
                <a:latin typeface="+mn-ea"/>
              </a:rPr>
              <a:t>몬스터 생성</a:t>
            </a:r>
            <a:endParaRPr lang="ko-KR" altLang="en-US" dirty="0"/>
          </a:p>
        </p:txBody>
      </p:sp>
      <p:sp>
        <p:nvSpPr>
          <p:cNvPr id="25" name="순서도: 처리 24"/>
          <p:cNvSpPr/>
          <p:nvPr/>
        </p:nvSpPr>
        <p:spPr>
          <a:xfrm>
            <a:off x="1106600" y="2842956"/>
            <a:ext cx="4262222" cy="2855689"/>
          </a:xfrm>
          <a:prstGeom prst="flowChartProcess">
            <a:avLst/>
          </a:prstGeom>
          <a:solidFill>
            <a:srgbClr val="4472C4">
              <a:lumMod val="50000"/>
            </a:srgbClr>
          </a:solidFill>
          <a:ln>
            <a:solidFill>
              <a:sysClr val="windowText" lastClr="00000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웃는 얼굴 26"/>
          <p:cNvSpPr/>
          <p:nvPr/>
        </p:nvSpPr>
        <p:spPr>
          <a:xfrm>
            <a:off x="3111050" y="4152794"/>
            <a:ext cx="228831" cy="228831"/>
          </a:xfrm>
          <a:prstGeom prst="smileyFac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순서도: 수행의 시작/종료 27"/>
          <p:cNvSpPr/>
          <p:nvPr/>
        </p:nvSpPr>
        <p:spPr>
          <a:xfrm>
            <a:off x="4275497" y="2900333"/>
            <a:ext cx="1020857" cy="247805"/>
          </a:xfrm>
          <a:prstGeom prst="flowChartTerminator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/>
              <a:t>코인</a:t>
            </a:r>
          </a:p>
        </p:txBody>
      </p:sp>
      <p:sp>
        <p:nvSpPr>
          <p:cNvPr id="30" name="사각형: 둥근 모서리 29"/>
          <p:cNvSpPr/>
          <p:nvPr/>
        </p:nvSpPr>
        <p:spPr>
          <a:xfrm>
            <a:off x="1214894" y="2909211"/>
            <a:ext cx="421865" cy="319596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31" name="직사각형 30"/>
          <p:cNvSpPr/>
          <p:nvPr/>
        </p:nvSpPr>
        <p:spPr>
          <a:xfrm>
            <a:off x="1319294" y="2966915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462030" y="2966915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3075538" y="2935422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774055" y="3171102"/>
            <a:ext cx="9012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/>
                  </a:solidFill>
                </a:ln>
                <a:noFill/>
                <a:latin typeface="Arial Black" panose="020B0A04020102020204" pitchFamily="34" charset="0"/>
                <a:ea typeface="Adobe 고딕 Std B" panose="020B0800000000000000" pitchFamily="34" charset="-127"/>
              </a:rPr>
              <a:t>BONUS</a:t>
            </a:r>
            <a:endParaRPr lang="ko-KR" altLang="en-US" sz="1400" dirty="0">
              <a:ln>
                <a:solidFill>
                  <a:schemeClr val="tx1"/>
                </a:solidFill>
              </a:ln>
              <a:noFill/>
              <a:latin typeface="Arial Black" panose="020B0A04020102020204" pitchFamily="34" charset="0"/>
              <a:ea typeface="Adobe 고딕 Std B" panose="020B0800000000000000" pitchFamily="34" charset="-127"/>
            </a:endParaRPr>
          </a:p>
        </p:txBody>
      </p:sp>
      <p:pic>
        <p:nvPicPr>
          <p:cNvPr id="45" name="그림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064" y="4080531"/>
            <a:ext cx="242435" cy="316158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2979700" y="6031909"/>
            <a:ext cx="5212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/>
              <a:t>Y 500</a:t>
            </a:r>
            <a:endParaRPr lang="ko-KR" altLang="en-US" sz="1000" dirty="0"/>
          </a:p>
        </p:txBody>
      </p:sp>
      <p:sp>
        <p:nvSpPr>
          <p:cNvPr id="62" name="TextBox 61"/>
          <p:cNvSpPr txBox="1"/>
          <p:nvPr/>
        </p:nvSpPr>
        <p:spPr>
          <a:xfrm>
            <a:off x="2853742" y="4278947"/>
            <a:ext cx="3449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X0</a:t>
            </a:r>
          </a:p>
          <a:p>
            <a:r>
              <a:rPr lang="en-US" altLang="ko-KR" sz="1000" dirty="0"/>
              <a:t>Y0</a:t>
            </a:r>
            <a:endParaRPr lang="ko-KR" altLang="en-US" sz="1000" dirty="0"/>
          </a:p>
        </p:txBody>
      </p:sp>
      <p:sp>
        <p:nvSpPr>
          <p:cNvPr id="64" name="직사각형 63"/>
          <p:cNvSpPr/>
          <p:nvPr/>
        </p:nvSpPr>
        <p:spPr>
          <a:xfrm>
            <a:off x="1148085" y="5764900"/>
            <a:ext cx="4220737" cy="14238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3 </a:t>
            </a:r>
            <a:r>
              <a:rPr lang="ko-KR" altLang="en-US" sz="1000" dirty="0">
                <a:solidFill>
                  <a:schemeClr val="bg1"/>
                </a:solidFill>
              </a:rPr>
              <a:t>구역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898580" y="2896498"/>
            <a:ext cx="167994" cy="276028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2 </a:t>
            </a:r>
            <a:r>
              <a:rPr lang="ko-KR" altLang="en-US" sz="1000" dirty="0">
                <a:solidFill>
                  <a:schemeClr val="bg1"/>
                </a:solidFill>
              </a:rPr>
              <a:t>구역</a:t>
            </a:r>
          </a:p>
        </p:txBody>
      </p:sp>
      <p:sp>
        <p:nvSpPr>
          <p:cNvPr id="66" name="직사각형 65"/>
          <p:cNvSpPr/>
          <p:nvPr/>
        </p:nvSpPr>
        <p:spPr>
          <a:xfrm>
            <a:off x="5419603" y="2896498"/>
            <a:ext cx="167994" cy="276028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4 </a:t>
            </a:r>
            <a:r>
              <a:rPr lang="ko-KR" altLang="en-US" sz="1000" dirty="0">
                <a:solidFill>
                  <a:schemeClr val="bg1"/>
                </a:solidFill>
              </a:rPr>
              <a:t>구역</a:t>
            </a:r>
          </a:p>
        </p:txBody>
      </p:sp>
      <p:cxnSp>
        <p:nvCxnSpPr>
          <p:cNvPr id="50" name="직선 연결선 49"/>
          <p:cNvCxnSpPr>
            <a:cxnSpLocks/>
          </p:cNvCxnSpPr>
          <p:nvPr/>
        </p:nvCxnSpPr>
        <p:spPr>
          <a:xfrm>
            <a:off x="683581" y="4270801"/>
            <a:ext cx="51135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>
            <a:cxnSpLocks/>
          </p:cNvCxnSpPr>
          <p:nvPr/>
        </p:nvCxnSpPr>
        <p:spPr>
          <a:xfrm>
            <a:off x="3237711" y="2565650"/>
            <a:ext cx="0" cy="34901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2958060" y="2311847"/>
            <a:ext cx="5645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/>
              <a:t>Y -500</a:t>
            </a:r>
            <a:endParaRPr lang="ko-KR" altLang="en-US" sz="1000" dirty="0"/>
          </a:p>
        </p:txBody>
      </p:sp>
      <p:sp>
        <p:nvSpPr>
          <p:cNvPr id="69" name="TextBox 68"/>
          <p:cNvSpPr txBox="1"/>
          <p:nvPr/>
        </p:nvSpPr>
        <p:spPr>
          <a:xfrm>
            <a:off x="115114" y="4152108"/>
            <a:ext cx="635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/>
              <a:t>X -1000</a:t>
            </a:r>
            <a:endParaRPr lang="ko-KR" altLang="en-US" sz="1000" dirty="0"/>
          </a:p>
        </p:txBody>
      </p:sp>
      <p:sp>
        <p:nvSpPr>
          <p:cNvPr id="70" name="TextBox 69"/>
          <p:cNvSpPr txBox="1"/>
          <p:nvPr/>
        </p:nvSpPr>
        <p:spPr>
          <a:xfrm>
            <a:off x="5756525" y="4152108"/>
            <a:ext cx="5918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/>
              <a:t>X 1000</a:t>
            </a:r>
            <a:endParaRPr lang="ko-KR" alt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6348354" y="2673893"/>
            <a:ext cx="470032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- </a:t>
            </a:r>
            <a:r>
              <a:rPr lang="ko-KR" altLang="en-US" sz="1200" dirty="0"/>
              <a:t>몬스터는 </a:t>
            </a:r>
            <a:r>
              <a:rPr lang="en-US" altLang="ko-KR" sz="1200" dirty="0"/>
              <a:t>PC</a:t>
            </a:r>
            <a:r>
              <a:rPr lang="ko-KR" altLang="en-US" sz="1200" dirty="0"/>
              <a:t>의 위치를 기준으로 </a:t>
            </a:r>
            <a:r>
              <a:rPr lang="ko-KR" altLang="en-US" sz="1200" b="1" u="sng" dirty="0">
                <a:solidFill>
                  <a:srgbClr val="FFC000"/>
                </a:solidFill>
              </a:rPr>
              <a:t>시야 가장자리에 생성</a:t>
            </a:r>
            <a:r>
              <a:rPr lang="ko-KR" altLang="en-US" sz="1200" dirty="0"/>
              <a:t>됩니다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</a:t>
            </a:r>
            <a:r>
              <a:rPr lang="ko-KR" altLang="en-US" sz="1200" dirty="0"/>
              <a:t> 총 </a:t>
            </a:r>
            <a:r>
              <a:rPr lang="en-US" altLang="ko-KR" sz="1200" dirty="0"/>
              <a:t>4</a:t>
            </a:r>
            <a:r>
              <a:rPr lang="ko-KR" altLang="en-US" sz="1200" dirty="0"/>
              <a:t>마리가 한번에 생성되며</a:t>
            </a:r>
            <a:r>
              <a:rPr lang="en-US" altLang="ko-KR" sz="1200" dirty="0"/>
              <a:t>, 1~4</a:t>
            </a:r>
            <a:r>
              <a:rPr lang="ko-KR" altLang="en-US" sz="1200" dirty="0"/>
              <a:t>구역에 각각 생성됩니다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r>
              <a:rPr lang="en-US" altLang="ko-KR" sz="1200" dirty="0"/>
              <a:t>  (</a:t>
            </a:r>
            <a:r>
              <a:rPr lang="ko-KR" altLang="en-US" sz="1200" dirty="0"/>
              <a:t>화면 가장자리 좌우가 </a:t>
            </a:r>
            <a:r>
              <a:rPr lang="en-US" altLang="ko-KR" sz="1200" dirty="0"/>
              <a:t>X-1000, 1000</a:t>
            </a:r>
            <a:r>
              <a:rPr lang="ko-KR" altLang="en-US" sz="1200" dirty="0"/>
              <a:t>이고</a:t>
            </a:r>
            <a:r>
              <a:rPr lang="en-US" altLang="ko-KR" sz="1200" dirty="0"/>
              <a:t>,</a:t>
            </a:r>
            <a:br>
              <a:rPr lang="en-US" altLang="ko-KR" sz="1200" dirty="0"/>
            </a:br>
            <a:r>
              <a:rPr lang="en-US" altLang="ko-KR" sz="1200" dirty="0"/>
              <a:t>   </a:t>
            </a:r>
            <a:r>
              <a:rPr lang="ko-KR" altLang="en-US" sz="1200" dirty="0"/>
              <a:t>위아래가 </a:t>
            </a:r>
            <a:r>
              <a:rPr lang="en-US" altLang="ko-KR" sz="1200" dirty="0"/>
              <a:t>Y-500,500 </a:t>
            </a:r>
            <a:r>
              <a:rPr lang="ko-KR" altLang="en-US" sz="1200" dirty="0"/>
              <a:t>이라고 할 때 아래 위치로 랜덤 생성됩니다</a:t>
            </a:r>
            <a:r>
              <a:rPr lang="en-US" altLang="ko-KR" sz="1200" dirty="0"/>
              <a:t>.)</a:t>
            </a:r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게임 시작과 동시에 </a:t>
            </a:r>
            <a:r>
              <a:rPr lang="en-US" altLang="ko-KR" sz="1200" dirty="0"/>
              <a:t>1</a:t>
            </a:r>
            <a:r>
              <a:rPr lang="ko-KR" altLang="en-US" sz="1200" dirty="0"/>
              <a:t>회 생성됩니다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r>
              <a:rPr lang="en-US" altLang="ko-KR" sz="1200" dirty="0"/>
              <a:t>   (4</a:t>
            </a:r>
            <a:r>
              <a:rPr lang="ko-KR" altLang="en-US" sz="1200" dirty="0"/>
              <a:t>마리 생성</a:t>
            </a:r>
            <a:r>
              <a:rPr lang="en-US" altLang="ko-KR" sz="1200" dirty="0"/>
              <a:t>)</a:t>
            </a:r>
            <a:br>
              <a:rPr lang="en-US" altLang="ko-KR" sz="1200" dirty="0"/>
            </a:br>
            <a:r>
              <a:rPr lang="en-US" altLang="ko-KR" sz="1200" dirty="0"/>
              <a:t>- 2</a:t>
            </a:r>
            <a:r>
              <a:rPr lang="ko-KR" altLang="en-US" sz="1200" dirty="0"/>
              <a:t>초에 한번씩 몬스터 생성을 체크하고</a:t>
            </a:r>
            <a:r>
              <a:rPr lang="en-US" altLang="ko-KR" sz="1200" dirty="0"/>
              <a:t>, </a:t>
            </a:r>
            <a:r>
              <a:rPr lang="ko-KR" altLang="en-US" sz="1200" dirty="0"/>
              <a:t>몬스터가 </a:t>
            </a:r>
            <a:r>
              <a:rPr lang="en-US" altLang="ko-KR" sz="1200" dirty="0"/>
              <a:t>8</a:t>
            </a:r>
            <a:r>
              <a:rPr lang="ko-KR" altLang="en-US" sz="1200" dirty="0"/>
              <a:t>마리 이하일 때</a:t>
            </a:r>
            <a:br>
              <a:rPr lang="en-US" altLang="ko-KR" sz="1200" dirty="0"/>
            </a:br>
            <a:r>
              <a:rPr lang="en-US" altLang="ko-KR" sz="1200" dirty="0"/>
              <a:t>  </a:t>
            </a:r>
            <a:r>
              <a:rPr lang="ko-KR" altLang="en-US" sz="1200" dirty="0"/>
              <a:t>생성 시킵니다</a:t>
            </a:r>
            <a:r>
              <a:rPr lang="en-US" altLang="ko-KR" sz="1200" dirty="0"/>
              <a:t>. </a:t>
            </a:r>
            <a:br>
              <a:rPr lang="en-US" altLang="ko-KR" sz="1200" dirty="0"/>
            </a:br>
            <a:r>
              <a:rPr lang="en-US" altLang="ko-KR" sz="1200" dirty="0"/>
              <a:t>  (</a:t>
            </a:r>
            <a:r>
              <a:rPr lang="ko-KR" altLang="en-US" sz="1200" dirty="0"/>
              <a:t>몬스터 생성 체크 시 생성되어 있는 몬스터가</a:t>
            </a:r>
            <a:br>
              <a:rPr lang="en-US" altLang="ko-KR" sz="1200" dirty="0"/>
            </a:br>
            <a:r>
              <a:rPr lang="en-US" altLang="ko-KR" sz="1200" dirty="0"/>
              <a:t>   8</a:t>
            </a:r>
            <a:r>
              <a:rPr lang="ko-KR" altLang="en-US" sz="1200" dirty="0"/>
              <a:t>마리 일 경우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4</a:t>
            </a:r>
            <a:r>
              <a:rPr lang="ko-KR" altLang="en-US" sz="1200" dirty="0"/>
              <a:t>마리를 생성 시킵니다</a:t>
            </a:r>
            <a:r>
              <a:rPr lang="en-US" altLang="ko-KR" sz="1200" dirty="0"/>
              <a:t>.)</a:t>
            </a:r>
            <a:endParaRPr lang="ko-KR" altLang="en-US" sz="1200" dirty="0"/>
          </a:p>
        </p:txBody>
      </p:sp>
      <p:graphicFrame>
        <p:nvGraphicFramePr>
          <p:cNvPr id="72" name="표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092766"/>
              </p:ext>
            </p:extLst>
          </p:nvPr>
        </p:nvGraphicFramePr>
        <p:xfrm>
          <a:off x="6517282" y="3488378"/>
          <a:ext cx="4534424" cy="1828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870012">
                  <a:extLst>
                    <a:ext uri="{9D8B030D-6E8A-4147-A177-3AD203B41FA5}">
                      <a16:colId xmlns:a16="http://schemas.microsoft.com/office/drawing/2014/main" val="501186503"/>
                    </a:ext>
                  </a:extLst>
                </a:gridCol>
                <a:gridCol w="3664412">
                  <a:extLst>
                    <a:ext uri="{9D8B030D-6E8A-4147-A177-3AD203B41FA5}">
                      <a16:colId xmlns:a16="http://schemas.microsoft.com/office/drawing/2014/main" val="40224091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위치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936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</a:t>
                      </a:r>
                      <a:r>
                        <a:rPr lang="ko-KR" altLang="en-US" sz="1000" dirty="0"/>
                        <a:t>구역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X : -1000 ~ 1000 </a:t>
                      </a:r>
                      <a:r>
                        <a:rPr lang="ko-KR" altLang="en-US" sz="1000" dirty="0"/>
                        <a:t>사이 랜덤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Y : -500 </a:t>
                      </a:r>
                      <a:r>
                        <a:rPr lang="ko-KR" altLang="en-US" sz="1000" dirty="0"/>
                        <a:t>고정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7273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구역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X : -1000 </a:t>
                      </a:r>
                      <a:r>
                        <a:rPr lang="ko-KR" altLang="en-US" sz="1000" dirty="0"/>
                        <a:t>고정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Y : -500 ~ 500 </a:t>
                      </a:r>
                      <a:r>
                        <a:rPr lang="ko-KR" altLang="en-US" sz="1000" dirty="0"/>
                        <a:t>랜덤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5438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</a:t>
                      </a:r>
                      <a:r>
                        <a:rPr lang="ko-KR" altLang="en-US" sz="1000" dirty="0"/>
                        <a:t>구역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X : -1000 ~ 1000 </a:t>
                      </a:r>
                      <a:r>
                        <a:rPr lang="ko-KR" altLang="en-US" sz="1000" dirty="0"/>
                        <a:t>사이 랜덤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Y : 500 </a:t>
                      </a:r>
                      <a:r>
                        <a:rPr lang="ko-KR" altLang="en-US" sz="1000" dirty="0"/>
                        <a:t>고정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405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4</a:t>
                      </a:r>
                      <a:r>
                        <a:rPr lang="ko-KR" altLang="en-US" sz="1000" dirty="0"/>
                        <a:t>구역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X : 1000 </a:t>
                      </a:r>
                      <a:r>
                        <a:rPr lang="ko-KR" altLang="en-US" sz="1000" dirty="0"/>
                        <a:t>고정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Y : -500 ~ 500 </a:t>
                      </a:r>
                      <a:r>
                        <a:rPr lang="ko-KR" altLang="en-US" sz="1000" dirty="0"/>
                        <a:t>랜덤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4485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6439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전투 규칙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/>
          <a:lstStyle/>
          <a:p>
            <a:r>
              <a:rPr lang="en-US" altLang="ko-KR" dirty="0">
                <a:latin typeface="+mn-ea"/>
              </a:rPr>
              <a:t>PC</a:t>
            </a:r>
            <a:r>
              <a:rPr lang="ko-KR" altLang="en-US" dirty="0">
                <a:latin typeface="+mn-ea"/>
              </a:rPr>
              <a:t>의 죽음</a:t>
            </a:r>
            <a:endParaRPr lang="ko-KR" altLang="en-US" dirty="0"/>
          </a:p>
        </p:txBody>
      </p:sp>
      <p:sp>
        <p:nvSpPr>
          <p:cNvPr id="25" name="순서도: 처리 24"/>
          <p:cNvSpPr/>
          <p:nvPr/>
        </p:nvSpPr>
        <p:spPr>
          <a:xfrm>
            <a:off x="1106600" y="2429650"/>
            <a:ext cx="4262222" cy="2855689"/>
          </a:xfrm>
          <a:prstGeom prst="flowChartProcess">
            <a:avLst/>
          </a:prstGeom>
          <a:solidFill>
            <a:srgbClr val="4472C4">
              <a:lumMod val="50000"/>
            </a:srgbClr>
          </a:solidFill>
          <a:ln>
            <a:solidFill>
              <a:sysClr val="windowText" lastClr="00000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웃는 얼굴 26"/>
          <p:cNvSpPr/>
          <p:nvPr/>
        </p:nvSpPr>
        <p:spPr>
          <a:xfrm>
            <a:off x="3111050" y="3703976"/>
            <a:ext cx="228831" cy="228831"/>
          </a:xfrm>
          <a:prstGeom prst="smileyFac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순서도: 수행의 시작/종료 27"/>
          <p:cNvSpPr/>
          <p:nvPr/>
        </p:nvSpPr>
        <p:spPr>
          <a:xfrm>
            <a:off x="4275497" y="2487027"/>
            <a:ext cx="1020857" cy="247805"/>
          </a:xfrm>
          <a:prstGeom prst="flowChartTerminator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/>
              <a:t>코인</a:t>
            </a:r>
          </a:p>
        </p:txBody>
      </p:sp>
      <p:sp>
        <p:nvSpPr>
          <p:cNvPr id="30" name="사각형: 둥근 모서리 29"/>
          <p:cNvSpPr/>
          <p:nvPr/>
        </p:nvSpPr>
        <p:spPr>
          <a:xfrm>
            <a:off x="1214894" y="2495905"/>
            <a:ext cx="421865" cy="319596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31" name="직사각형 30"/>
          <p:cNvSpPr/>
          <p:nvPr/>
        </p:nvSpPr>
        <p:spPr>
          <a:xfrm>
            <a:off x="1319294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462030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3111050" y="2522116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4" name="웃는 얼굴 33"/>
          <p:cNvSpPr/>
          <p:nvPr/>
        </p:nvSpPr>
        <p:spPr>
          <a:xfrm>
            <a:off x="1844225" y="3077525"/>
            <a:ext cx="228831" cy="228831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웃는 얼굴 34"/>
          <p:cNvSpPr/>
          <p:nvPr/>
        </p:nvSpPr>
        <p:spPr>
          <a:xfrm>
            <a:off x="4377875" y="2963109"/>
            <a:ext cx="228831" cy="228831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웃는 얼굴 35"/>
          <p:cNvSpPr/>
          <p:nvPr/>
        </p:nvSpPr>
        <p:spPr>
          <a:xfrm>
            <a:off x="4566330" y="3945434"/>
            <a:ext cx="228831" cy="228831"/>
          </a:xfrm>
          <a:prstGeom prst="smileyFace">
            <a:avLst>
              <a:gd name="adj" fmla="val 46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웃는 얼굴 36"/>
          <p:cNvSpPr/>
          <p:nvPr/>
        </p:nvSpPr>
        <p:spPr>
          <a:xfrm>
            <a:off x="2547030" y="4248543"/>
            <a:ext cx="228831" cy="228831"/>
          </a:xfrm>
          <a:prstGeom prst="smileyFace">
            <a:avLst>
              <a:gd name="adj" fmla="val -46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2318199" y="3675377"/>
            <a:ext cx="228831" cy="2288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B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3826402" y="4352984"/>
            <a:ext cx="228831" cy="22883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C000"/>
                </a:solidFill>
              </a:rPr>
              <a:t>C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809567" y="2757796"/>
            <a:ext cx="9012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/>
                  </a:solidFill>
                </a:ln>
                <a:noFill/>
                <a:latin typeface="Arial Black" panose="020B0A04020102020204" pitchFamily="34" charset="0"/>
                <a:ea typeface="Adobe 고딕 Std B" panose="020B0800000000000000" pitchFamily="34" charset="-127"/>
              </a:rPr>
              <a:t>BONUS</a:t>
            </a:r>
            <a:endParaRPr lang="ko-KR" altLang="en-US" sz="1400" dirty="0">
              <a:ln>
                <a:solidFill>
                  <a:schemeClr val="tx1"/>
                </a:solidFill>
              </a:ln>
              <a:noFill/>
              <a:latin typeface="Arial Black" panose="020B0A04020102020204" pitchFamily="34" charset="0"/>
              <a:ea typeface="Adobe 고딕 Std B" panose="020B0800000000000000" pitchFamily="34" charset="-127"/>
            </a:endParaRPr>
          </a:p>
        </p:txBody>
      </p:sp>
      <p:pic>
        <p:nvPicPr>
          <p:cNvPr id="45" name="그림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064" y="3631713"/>
            <a:ext cx="242435" cy="31615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348354" y="2673893"/>
            <a:ext cx="47644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- PC</a:t>
            </a:r>
            <a:r>
              <a:rPr lang="ko-KR" altLang="en-US" sz="1200" dirty="0"/>
              <a:t>는 몬스터와 부딪히거나</a:t>
            </a:r>
            <a:r>
              <a:rPr lang="en-US" altLang="ko-KR" sz="1200" dirty="0"/>
              <a:t>, </a:t>
            </a:r>
            <a:r>
              <a:rPr lang="ko-KR" altLang="en-US" sz="1200" dirty="0"/>
              <a:t>몬스터 총알에 맞으면 죽습니다</a:t>
            </a:r>
            <a:r>
              <a:rPr lang="en-US" altLang="ko-KR" sz="1200" dirty="0"/>
              <a:t>.(1</a:t>
            </a:r>
            <a:r>
              <a:rPr lang="ko-KR" altLang="en-US" sz="1200" dirty="0"/>
              <a:t>방</a:t>
            </a:r>
            <a:r>
              <a:rPr lang="en-US" altLang="ko-KR" sz="1200" dirty="0"/>
              <a:t>!)</a:t>
            </a:r>
            <a:br>
              <a:rPr lang="en-US" altLang="ko-KR" sz="1200" dirty="0"/>
            </a:br>
            <a:r>
              <a:rPr lang="en-US" altLang="ko-KR" sz="1200" dirty="0"/>
              <a:t>- PC</a:t>
            </a:r>
            <a:r>
              <a:rPr lang="ko-KR" altLang="en-US" sz="1200" dirty="0"/>
              <a:t>가 죽을 때 폭발 이펙트와 함께 파편이 흩어집니다</a:t>
            </a:r>
            <a:r>
              <a:rPr lang="en-US" altLang="ko-KR" sz="1200" dirty="0"/>
              <a:t>. (DIE </a:t>
            </a:r>
            <a:r>
              <a:rPr lang="ko-KR" altLang="en-US" sz="1200" dirty="0"/>
              <a:t>연출</a:t>
            </a:r>
            <a:r>
              <a:rPr lang="en-US" altLang="ko-KR" sz="1200" dirty="0"/>
              <a:t>)</a:t>
            </a:r>
          </a:p>
          <a:p>
            <a:r>
              <a:rPr lang="en-US" altLang="ko-KR" sz="1200" dirty="0"/>
              <a:t>- PC</a:t>
            </a:r>
            <a:r>
              <a:rPr lang="ko-KR" altLang="en-US" sz="1200" dirty="0"/>
              <a:t>가 죽으면 발사된 총알들은 모두 사라집니다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PC</a:t>
            </a:r>
            <a:r>
              <a:rPr lang="ko-KR" altLang="en-US" sz="1200" dirty="0"/>
              <a:t>가 죽으면 </a:t>
            </a:r>
            <a:r>
              <a:rPr lang="ko-KR" altLang="en-US" sz="1200" dirty="0" err="1"/>
              <a:t>몬스터들은</a:t>
            </a:r>
            <a:r>
              <a:rPr lang="ko-KR" altLang="en-US" sz="1200" dirty="0"/>
              <a:t> 제자리에 멈추어 가만히 서있습니다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PC </a:t>
            </a:r>
            <a:r>
              <a:rPr lang="ko-KR" altLang="en-US" sz="1200" dirty="0"/>
              <a:t>죽음 연출 이후에 게임오버 </a:t>
            </a:r>
            <a:r>
              <a:rPr lang="en-US" altLang="ko-KR" sz="1200" dirty="0"/>
              <a:t>UI</a:t>
            </a:r>
            <a:r>
              <a:rPr lang="ko-KR" altLang="en-US" sz="1200" dirty="0"/>
              <a:t>가 출력됩니다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32550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전투 규칙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/>
          <a:lstStyle/>
          <a:p>
            <a:r>
              <a:rPr lang="ko-KR" altLang="en-US" dirty="0">
                <a:latin typeface="+mn-ea"/>
              </a:rPr>
              <a:t>코인 드랍</a:t>
            </a:r>
            <a:endParaRPr lang="ko-KR" altLang="en-US" dirty="0"/>
          </a:p>
        </p:txBody>
      </p:sp>
      <p:sp>
        <p:nvSpPr>
          <p:cNvPr id="25" name="순서도: 처리 24"/>
          <p:cNvSpPr/>
          <p:nvPr/>
        </p:nvSpPr>
        <p:spPr>
          <a:xfrm>
            <a:off x="1106600" y="2429650"/>
            <a:ext cx="4262222" cy="2855689"/>
          </a:xfrm>
          <a:prstGeom prst="flowChartProcess">
            <a:avLst/>
          </a:prstGeom>
          <a:solidFill>
            <a:srgbClr val="4472C4">
              <a:lumMod val="50000"/>
            </a:srgbClr>
          </a:solidFill>
          <a:ln>
            <a:solidFill>
              <a:sysClr val="windowText" lastClr="00000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웃는 얼굴 26"/>
          <p:cNvSpPr/>
          <p:nvPr/>
        </p:nvSpPr>
        <p:spPr>
          <a:xfrm>
            <a:off x="3111050" y="3703976"/>
            <a:ext cx="228831" cy="228831"/>
          </a:xfrm>
          <a:prstGeom prst="smileyFac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순서도: 수행의 시작/종료 27"/>
          <p:cNvSpPr/>
          <p:nvPr/>
        </p:nvSpPr>
        <p:spPr>
          <a:xfrm>
            <a:off x="4275497" y="2487027"/>
            <a:ext cx="1020857" cy="247805"/>
          </a:xfrm>
          <a:prstGeom prst="flowChartTerminator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/>
              <a:t>코인</a:t>
            </a:r>
          </a:p>
        </p:txBody>
      </p:sp>
      <p:sp>
        <p:nvSpPr>
          <p:cNvPr id="30" name="사각형: 둥근 모서리 29"/>
          <p:cNvSpPr/>
          <p:nvPr/>
        </p:nvSpPr>
        <p:spPr>
          <a:xfrm>
            <a:off x="1214894" y="2495905"/>
            <a:ext cx="421865" cy="319596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31" name="직사각형 30"/>
          <p:cNvSpPr/>
          <p:nvPr/>
        </p:nvSpPr>
        <p:spPr>
          <a:xfrm>
            <a:off x="1319294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462030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3111050" y="2522116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5445136" y="5373916"/>
            <a:ext cx="228831" cy="22883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C000"/>
                </a:solidFill>
              </a:rPr>
              <a:t>C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809567" y="2757796"/>
            <a:ext cx="9012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/>
                  </a:solidFill>
                </a:ln>
                <a:noFill/>
                <a:latin typeface="Arial Black" panose="020B0A04020102020204" pitchFamily="34" charset="0"/>
                <a:ea typeface="Adobe 고딕 Std B" panose="020B0800000000000000" pitchFamily="34" charset="-127"/>
              </a:rPr>
              <a:t>BONUS</a:t>
            </a:r>
            <a:endParaRPr lang="ko-KR" altLang="en-US" sz="1400" dirty="0">
              <a:ln>
                <a:solidFill>
                  <a:schemeClr val="tx1"/>
                </a:solidFill>
              </a:ln>
              <a:noFill/>
              <a:latin typeface="Arial Black" panose="020B0A04020102020204" pitchFamily="34" charset="0"/>
              <a:ea typeface="Adobe 고딕 Std B" panose="020B0800000000000000" pitchFamily="34" charset="-127"/>
            </a:endParaRPr>
          </a:p>
        </p:txBody>
      </p:sp>
      <p:pic>
        <p:nvPicPr>
          <p:cNvPr id="45" name="그림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064" y="3631713"/>
            <a:ext cx="242435" cy="31615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963454" y="2673893"/>
            <a:ext cx="5388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- </a:t>
            </a:r>
            <a:r>
              <a:rPr lang="ko-KR" altLang="en-US" sz="1200" dirty="0"/>
              <a:t>몬스터가 죽으면 </a:t>
            </a:r>
            <a:r>
              <a:rPr lang="en-US" altLang="ko-KR" sz="1200" dirty="0"/>
              <a:t>50% </a:t>
            </a:r>
            <a:r>
              <a:rPr lang="ko-KR" altLang="en-US" sz="1200" dirty="0"/>
              <a:t>확률로 코인을 드랍 합니다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r>
              <a:rPr lang="en-US" altLang="ko-KR" sz="1200" dirty="0"/>
              <a:t>- </a:t>
            </a:r>
            <a:r>
              <a:rPr lang="ko-KR" altLang="en-US" sz="1200" dirty="0"/>
              <a:t>해당 코인에 </a:t>
            </a:r>
            <a:r>
              <a:rPr lang="en-US" altLang="ko-KR" sz="1200" dirty="0"/>
              <a:t>PC</a:t>
            </a:r>
            <a:r>
              <a:rPr lang="ko-KR" altLang="en-US" sz="1200" dirty="0"/>
              <a:t>가 부딪히면 </a:t>
            </a:r>
            <a:r>
              <a:rPr lang="en-US" altLang="ko-KR" sz="1200" dirty="0"/>
              <a:t>1</a:t>
            </a:r>
            <a:r>
              <a:rPr lang="ko-KR" altLang="en-US" sz="1200" dirty="0"/>
              <a:t>코인을 획득 합니다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획득한 코인 아이템은 사라집니다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코인 아이템은 </a:t>
            </a:r>
            <a:r>
              <a:rPr lang="en-US" altLang="ko-KR" sz="1200" dirty="0"/>
              <a:t>PC</a:t>
            </a:r>
            <a:r>
              <a:rPr lang="ko-KR" altLang="en-US" sz="1200" dirty="0"/>
              <a:t>의 위치를 중심으로 시야에서 벗어났을 경우 없어집니다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</a:p>
        </p:txBody>
      </p:sp>
      <p:cxnSp>
        <p:nvCxnSpPr>
          <p:cNvPr id="5" name="직선 화살표 연결선 4"/>
          <p:cNvCxnSpPr>
            <a:stCxn id="45" idx="3"/>
            <a:endCxn id="39" idx="1"/>
          </p:cNvCxnSpPr>
          <p:nvPr/>
        </p:nvCxnSpPr>
        <p:spPr>
          <a:xfrm>
            <a:off x="3351499" y="3789792"/>
            <a:ext cx="2127149" cy="16176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1500366" y="6162848"/>
            <a:ext cx="3781425" cy="22989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</a:rPr>
              <a:t>시야 범위를 벗어나면 코인은 사라집니다</a:t>
            </a:r>
            <a:r>
              <a:rPr lang="en-US" altLang="ko-KR" sz="1000" b="1" dirty="0">
                <a:solidFill>
                  <a:schemeClr val="bg1"/>
                </a:solidFill>
              </a:rPr>
              <a:t>.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cxnSp>
        <p:nvCxnSpPr>
          <p:cNvPr id="7" name="연결선: 꺾임 6"/>
          <p:cNvCxnSpPr>
            <a:stCxn id="22" idx="0"/>
            <a:endCxn id="39" idx="2"/>
          </p:cNvCxnSpPr>
          <p:nvPr/>
        </p:nvCxnSpPr>
        <p:spPr>
          <a:xfrm rot="5400000" flipH="1" flipV="1">
            <a:off x="4080849" y="4798562"/>
            <a:ext cx="674516" cy="2054057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126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전투 규칙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/>
          <a:lstStyle/>
          <a:p>
            <a:r>
              <a:rPr lang="ko-KR" altLang="en-US" dirty="0">
                <a:latin typeface="+mn-ea"/>
              </a:rPr>
              <a:t>보너스 아이템 드랍</a:t>
            </a:r>
            <a:endParaRPr lang="ko-KR" altLang="en-US" dirty="0"/>
          </a:p>
        </p:txBody>
      </p:sp>
      <p:sp>
        <p:nvSpPr>
          <p:cNvPr id="25" name="순서도: 처리 24"/>
          <p:cNvSpPr/>
          <p:nvPr/>
        </p:nvSpPr>
        <p:spPr>
          <a:xfrm>
            <a:off x="1106600" y="2429650"/>
            <a:ext cx="4262222" cy="2855689"/>
          </a:xfrm>
          <a:prstGeom prst="flowChartProcess">
            <a:avLst/>
          </a:prstGeom>
          <a:solidFill>
            <a:srgbClr val="4472C4">
              <a:lumMod val="50000"/>
            </a:srgbClr>
          </a:solidFill>
          <a:ln>
            <a:solidFill>
              <a:sysClr val="windowText" lastClr="00000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웃는 얼굴 26"/>
          <p:cNvSpPr/>
          <p:nvPr/>
        </p:nvSpPr>
        <p:spPr>
          <a:xfrm>
            <a:off x="3111050" y="3703976"/>
            <a:ext cx="228831" cy="228831"/>
          </a:xfrm>
          <a:prstGeom prst="smileyFac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순서도: 수행의 시작/종료 27"/>
          <p:cNvSpPr/>
          <p:nvPr/>
        </p:nvSpPr>
        <p:spPr>
          <a:xfrm>
            <a:off x="4275497" y="2487027"/>
            <a:ext cx="1020857" cy="247805"/>
          </a:xfrm>
          <a:prstGeom prst="flowChartTerminator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/>
              <a:t>코인</a:t>
            </a:r>
          </a:p>
        </p:txBody>
      </p:sp>
      <p:sp>
        <p:nvSpPr>
          <p:cNvPr id="30" name="사각형: 둥근 모서리 29"/>
          <p:cNvSpPr/>
          <p:nvPr/>
        </p:nvSpPr>
        <p:spPr>
          <a:xfrm>
            <a:off x="1214894" y="2495905"/>
            <a:ext cx="421865" cy="319596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31" name="직사각형 30"/>
          <p:cNvSpPr/>
          <p:nvPr/>
        </p:nvSpPr>
        <p:spPr>
          <a:xfrm>
            <a:off x="1319294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462030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3111050" y="2522116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809567" y="2757796"/>
            <a:ext cx="9012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/>
                  </a:solidFill>
                </a:ln>
                <a:noFill/>
                <a:latin typeface="Arial Black" panose="020B0A04020102020204" pitchFamily="34" charset="0"/>
                <a:ea typeface="Adobe 고딕 Std B" panose="020B0800000000000000" pitchFamily="34" charset="-127"/>
              </a:rPr>
              <a:t>BONUS</a:t>
            </a:r>
            <a:endParaRPr lang="ko-KR" altLang="en-US" sz="1400" dirty="0">
              <a:ln>
                <a:solidFill>
                  <a:schemeClr val="tx1"/>
                </a:solidFill>
              </a:ln>
              <a:noFill/>
              <a:latin typeface="Arial Black" panose="020B0A04020102020204" pitchFamily="34" charset="0"/>
              <a:ea typeface="Adobe 고딕 Std B" panose="020B0800000000000000" pitchFamily="34" charset="-127"/>
            </a:endParaRPr>
          </a:p>
        </p:txBody>
      </p:sp>
      <p:pic>
        <p:nvPicPr>
          <p:cNvPr id="45" name="그림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064" y="3631713"/>
            <a:ext cx="242435" cy="31615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963454" y="2673893"/>
            <a:ext cx="5388013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- </a:t>
            </a:r>
            <a:r>
              <a:rPr lang="ko-KR" altLang="en-US" sz="1200" dirty="0"/>
              <a:t>몬스터가 죽으면 </a:t>
            </a:r>
            <a:r>
              <a:rPr lang="en-US" altLang="ko-KR" sz="1200" dirty="0"/>
              <a:t>20% </a:t>
            </a:r>
            <a:r>
              <a:rPr lang="ko-KR" altLang="en-US" sz="1200" dirty="0"/>
              <a:t>확률로 보너스 아이템을 드랍 합니다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B, O, N, U, S </a:t>
            </a:r>
            <a:r>
              <a:rPr lang="ko-KR" altLang="en-US" sz="1200" dirty="0"/>
              <a:t>차례로 드랍 합니다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r>
              <a:rPr lang="en-US" altLang="ko-KR" sz="1200" dirty="0"/>
              <a:t>  (BO</a:t>
            </a:r>
            <a:r>
              <a:rPr lang="ko-KR" altLang="en-US" sz="1200" dirty="0"/>
              <a:t>까지 모았을 경우</a:t>
            </a:r>
            <a:r>
              <a:rPr lang="en-US" altLang="ko-KR" sz="1200" dirty="0"/>
              <a:t>, N</a:t>
            </a:r>
            <a:r>
              <a:rPr lang="ko-KR" altLang="en-US" sz="1200" dirty="0"/>
              <a:t>이 드랍 됩니다</a:t>
            </a:r>
            <a:r>
              <a:rPr lang="en-US" altLang="ko-KR" sz="1200" dirty="0"/>
              <a:t>.)</a:t>
            </a:r>
            <a:br>
              <a:rPr lang="en-US" altLang="ko-KR" sz="1200" dirty="0"/>
            </a:br>
            <a:r>
              <a:rPr lang="en-US" altLang="ko-KR" sz="1200" dirty="0"/>
              <a:t>- </a:t>
            </a:r>
            <a:r>
              <a:rPr lang="ko-KR" altLang="en-US" sz="1200" dirty="0"/>
              <a:t>해당 아이템에 </a:t>
            </a:r>
            <a:r>
              <a:rPr lang="en-US" altLang="ko-KR" sz="1200" dirty="0"/>
              <a:t>PC</a:t>
            </a:r>
            <a:r>
              <a:rPr lang="ko-KR" altLang="en-US" sz="1200" dirty="0"/>
              <a:t>가 부딪혀서 획득 하면 알파벳 글자 색상이 채워집니다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br>
              <a:rPr lang="en-US" altLang="ko-KR" sz="1200" dirty="0"/>
            </a:br>
            <a:endParaRPr lang="en-US" altLang="ko-KR" sz="1200" dirty="0"/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획득한 알파벳은 사라집니다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r>
              <a:rPr lang="en-US" altLang="ko-KR" sz="1200" dirty="0"/>
              <a:t>- BONUS </a:t>
            </a:r>
            <a:r>
              <a:rPr lang="ko-KR" altLang="en-US" sz="1200" dirty="0"/>
              <a:t>글자를 모두 모으면 </a:t>
            </a:r>
            <a:r>
              <a:rPr lang="en-US" altLang="ko-KR" sz="1200" dirty="0"/>
              <a:t>PC</a:t>
            </a:r>
            <a:r>
              <a:rPr lang="ko-KR" altLang="en-US" sz="1200" dirty="0"/>
              <a:t>를 중심으로 원형의 이펙트가 퍼집니다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r>
              <a:rPr lang="en-US" altLang="ko-KR" sz="1200" dirty="0"/>
              <a:t>  </a:t>
            </a:r>
            <a:r>
              <a:rPr lang="ko-KR" altLang="en-US" sz="1200" dirty="0"/>
              <a:t>해당 이펙트에 닿는 몬스터 총알은 사라집니다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r>
              <a:rPr lang="en-US" altLang="ko-KR" sz="1200" dirty="0"/>
              <a:t>  </a:t>
            </a:r>
            <a:r>
              <a:rPr lang="ko-KR" altLang="en-US" sz="1200" dirty="0"/>
              <a:t>해당 이펙트에 닿는 모든 몬스터가 코인으로 변경됩니다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BONUS </a:t>
            </a:r>
            <a:r>
              <a:rPr lang="ko-KR" altLang="en-US" sz="1200" dirty="0"/>
              <a:t>혜택을 받은 이후에는 알파벳이 초기화 됩니다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r>
              <a:rPr lang="en-US" altLang="ko-KR" sz="1200" dirty="0"/>
              <a:t>- </a:t>
            </a:r>
            <a:r>
              <a:rPr lang="ko-KR" altLang="en-US" sz="1200" dirty="0"/>
              <a:t>알파벳은 게임 오버 시 초기화 됩니다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코인 아이템은 </a:t>
            </a:r>
            <a:r>
              <a:rPr lang="en-US" altLang="ko-KR" sz="1200" dirty="0"/>
              <a:t>PC</a:t>
            </a:r>
            <a:r>
              <a:rPr lang="ko-KR" altLang="en-US" sz="1200" dirty="0"/>
              <a:t>의 위치를 중심으로 시야에서 벗어났을 경우 없어집니다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</a:p>
        </p:txBody>
      </p:sp>
      <p:cxnSp>
        <p:nvCxnSpPr>
          <p:cNvPr id="5" name="직선 화살표 연결선 4"/>
          <p:cNvCxnSpPr>
            <a:cxnSpLocks/>
            <a:stCxn id="45" idx="3"/>
          </p:cNvCxnSpPr>
          <p:nvPr/>
        </p:nvCxnSpPr>
        <p:spPr>
          <a:xfrm>
            <a:off x="3351499" y="3789792"/>
            <a:ext cx="2127149" cy="16176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1500366" y="6162848"/>
            <a:ext cx="3781425" cy="22989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</a:rPr>
              <a:t>시야 범위를 벗어나면 알파벳은 사라집니다</a:t>
            </a:r>
            <a:r>
              <a:rPr lang="en-US" altLang="ko-KR" sz="1000" b="1" dirty="0">
                <a:solidFill>
                  <a:schemeClr val="bg1"/>
                </a:solidFill>
              </a:rPr>
              <a:t>.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cxnSp>
        <p:nvCxnSpPr>
          <p:cNvPr id="7" name="연결선: 꺾임 6"/>
          <p:cNvCxnSpPr>
            <a:cxnSpLocks/>
            <a:stCxn id="22" idx="0"/>
          </p:cNvCxnSpPr>
          <p:nvPr/>
        </p:nvCxnSpPr>
        <p:spPr>
          <a:xfrm rot="5400000" flipH="1" flipV="1">
            <a:off x="4080849" y="4798562"/>
            <a:ext cx="674516" cy="2054057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/>
          <p:cNvSpPr/>
          <p:nvPr/>
        </p:nvSpPr>
        <p:spPr>
          <a:xfrm>
            <a:off x="5445136" y="5407428"/>
            <a:ext cx="228831" cy="2288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B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6153548" y="3477824"/>
            <a:ext cx="9012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B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O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N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U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S</a:t>
            </a:r>
            <a:endParaRPr lang="ko-KR" altLang="en-US" sz="1400" dirty="0">
              <a:ln>
                <a:solidFill>
                  <a:schemeClr val="tx1"/>
                </a:solidFill>
              </a:ln>
              <a:solidFill>
                <a:srgbClr val="00B050"/>
              </a:solidFill>
              <a:latin typeface="Arial Black" panose="020B0A04020102020204" pitchFamily="34" charset="0"/>
              <a:ea typeface="Adobe 고딕 Std B" panose="020B0800000000000000" pitchFamily="34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2412098" y="3035347"/>
            <a:ext cx="1688708" cy="1688708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웃는 얼굴 23"/>
          <p:cNvSpPr/>
          <p:nvPr/>
        </p:nvSpPr>
        <p:spPr>
          <a:xfrm>
            <a:off x="2444645" y="4654395"/>
            <a:ext cx="228831" cy="228831"/>
          </a:xfrm>
          <a:prstGeom prst="smileyFace">
            <a:avLst>
              <a:gd name="adj" fmla="val -46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2444645" y="3687236"/>
            <a:ext cx="228831" cy="22883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C000"/>
                </a:solidFill>
              </a:rPr>
              <a:t>C</a:t>
            </a:r>
            <a:endParaRPr lang="ko-KR" altLang="en-US" dirty="0">
              <a:solidFill>
                <a:srgbClr val="FFC000"/>
              </a:solidFill>
            </a:endParaRPr>
          </a:p>
        </p:txBody>
      </p:sp>
      <p:cxnSp>
        <p:nvCxnSpPr>
          <p:cNvPr id="8" name="직선 화살표 연결선 7"/>
          <p:cNvCxnSpPr/>
          <p:nvPr/>
        </p:nvCxnSpPr>
        <p:spPr>
          <a:xfrm flipH="1">
            <a:off x="2559060" y="3916067"/>
            <a:ext cx="550004" cy="46062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028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83" name="내용 개체 틀 8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>
                <a:latin typeface="+mn-ea"/>
              </a:rPr>
              <a:t>화면 구성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UI </a:t>
            </a:r>
            <a:r>
              <a:rPr lang="ko-KR" altLang="en-US" dirty="0">
                <a:latin typeface="+mn-ea"/>
              </a:rPr>
              <a:t>배치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PC, </a:t>
            </a:r>
            <a:r>
              <a:rPr lang="ko-KR" altLang="en-US" dirty="0">
                <a:latin typeface="+mn-ea"/>
              </a:rPr>
              <a:t>몬스터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크기 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이미지 사이즈</a:t>
            </a:r>
            <a:r>
              <a:rPr lang="en-US" altLang="ko-KR" dirty="0">
                <a:latin typeface="+mn-ea"/>
              </a:rPr>
              <a:t>)</a:t>
            </a:r>
          </a:p>
          <a:p>
            <a:r>
              <a:rPr lang="en-US" altLang="ko-KR" dirty="0">
                <a:latin typeface="+mn-ea"/>
              </a:rPr>
              <a:t>PC(Player Character)</a:t>
            </a:r>
          </a:p>
          <a:p>
            <a:pPr lvl="1"/>
            <a:r>
              <a:rPr lang="en-US" altLang="ko-KR" dirty="0">
                <a:latin typeface="+mn-ea"/>
              </a:rPr>
              <a:t>PC </a:t>
            </a:r>
            <a:r>
              <a:rPr lang="ko-KR" altLang="en-US" dirty="0">
                <a:latin typeface="+mn-ea"/>
              </a:rPr>
              <a:t>조작 </a:t>
            </a:r>
            <a:r>
              <a:rPr lang="en-US" altLang="ko-KR" dirty="0">
                <a:latin typeface="+mn-ea"/>
              </a:rPr>
              <a:t>– </a:t>
            </a:r>
            <a:r>
              <a:rPr lang="ko-KR" altLang="en-US" dirty="0">
                <a:latin typeface="+mn-ea"/>
              </a:rPr>
              <a:t>현재 구현 중 작성하지 않음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PC </a:t>
            </a:r>
            <a:r>
              <a:rPr lang="ko-KR" altLang="en-US" dirty="0">
                <a:latin typeface="+mn-ea"/>
              </a:rPr>
              <a:t>이미지 구성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PC </a:t>
            </a:r>
            <a:r>
              <a:rPr lang="ko-KR" altLang="en-US" dirty="0">
                <a:latin typeface="+mn-ea"/>
              </a:rPr>
              <a:t>상태와 움직임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몬스터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몬스터 컨셉 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이미지</a:t>
            </a:r>
            <a:r>
              <a:rPr lang="en-US" altLang="ko-KR" dirty="0">
                <a:latin typeface="+mn-ea"/>
              </a:rPr>
              <a:t>)</a:t>
            </a:r>
          </a:p>
          <a:p>
            <a:pPr lvl="1"/>
            <a:r>
              <a:rPr lang="ko-KR" altLang="en-US" dirty="0">
                <a:latin typeface="+mn-ea"/>
              </a:rPr>
              <a:t>몬스터 상태</a:t>
            </a:r>
            <a:r>
              <a:rPr lang="en-US" altLang="ko-KR" dirty="0">
                <a:latin typeface="+mn-ea"/>
              </a:rPr>
              <a:t>(AI)</a:t>
            </a:r>
            <a:r>
              <a:rPr lang="ko-KR" altLang="en-US" dirty="0">
                <a:latin typeface="+mn-ea"/>
              </a:rPr>
              <a:t>와 움직임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전투 규칙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몬스터 생성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PC</a:t>
            </a:r>
            <a:r>
              <a:rPr lang="ko-KR" altLang="en-US" dirty="0">
                <a:latin typeface="+mn-ea"/>
              </a:rPr>
              <a:t>의 죽음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코인 드랍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Bonus </a:t>
            </a:r>
            <a:r>
              <a:rPr lang="ko-KR" altLang="en-US" dirty="0">
                <a:latin typeface="+mn-ea"/>
              </a:rPr>
              <a:t>아이템 드랍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62952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화면구성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UI </a:t>
            </a:r>
            <a:r>
              <a:rPr lang="ko-KR" altLang="en-US" dirty="0"/>
              <a:t>배치</a:t>
            </a:r>
          </a:p>
        </p:txBody>
      </p:sp>
      <p:sp>
        <p:nvSpPr>
          <p:cNvPr id="4" name="순서도: 처리 3"/>
          <p:cNvSpPr/>
          <p:nvPr/>
        </p:nvSpPr>
        <p:spPr>
          <a:xfrm>
            <a:off x="1106600" y="2429650"/>
            <a:ext cx="4262222" cy="2855689"/>
          </a:xfrm>
          <a:prstGeom prst="flowChartProcess">
            <a:avLst/>
          </a:prstGeom>
          <a:solidFill>
            <a:srgbClr val="4472C4">
              <a:lumMod val="50000"/>
            </a:srgbClr>
          </a:solidFill>
          <a:ln>
            <a:solidFill>
              <a:sysClr val="windowText" lastClr="00000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웃는 얼굴 4"/>
          <p:cNvSpPr/>
          <p:nvPr/>
        </p:nvSpPr>
        <p:spPr>
          <a:xfrm>
            <a:off x="3111050" y="3703976"/>
            <a:ext cx="228831" cy="228831"/>
          </a:xfrm>
          <a:prstGeom prst="smileyFac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순서도: 수행의 시작/종료 5"/>
          <p:cNvSpPr/>
          <p:nvPr/>
        </p:nvSpPr>
        <p:spPr>
          <a:xfrm>
            <a:off x="4275497" y="2487027"/>
            <a:ext cx="1020857" cy="247805"/>
          </a:xfrm>
          <a:prstGeom prst="flowChartTerminator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/>
              <a:t>코인</a:t>
            </a:r>
          </a:p>
        </p:txBody>
      </p:sp>
      <p:sp>
        <p:nvSpPr>
          <p:cNvPr id="7" name="사각형: 둥근 모서리 6"/>
          <p:cNvSpPr/>
          <p:nvPr/>
        </p:nvSpPr>
        <p:spPr>
          <a:xfrm>
            <a:off x="1214894" y="2495905"/>
            <a:ext cx="421865" cy="319596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11" name="직사각형 10"/>
          <p:cNvSpPr/>
          <p:nvPr/>
        </p:nvSpPr>
        <p:spPr>
          <a:xfrm>
            <a:off x="1319294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462030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3111050" y="2522116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71" name="웃는 얼굴 70"/>
          <p:cNvSpPr/>
          <p:nvPr/>
        </p:nvSpPr>
        <p:spPr>
          <a:xfrm>
            <a:off x="1844225" y="3077525"/>
            <a:ext cx="228831" cy="228831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웃는 얼굴 71"/>
          <p:cNvSpPr/>
          <p:nvPr/>
        </p:nvSpPr>
        <p:spPr>
          <a:xfrm>
            <a:off x="4377875" y="2963109"/>
            <a:ext cx="228831" cy="228831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웃는 얼굴 72"/>
          <p:cNvSpPr/>
          <p:nvPr/>
        </p:nvSpPr>
        <p:spPr>
          <a:xfrm>
            <a:off x="4566330" y="3945434"/>
            <a:ext cx="228831" cy="228831"/>
          </a:xfrm>
          <a:prstGeom prst="smileyFace">
            <a:avLst>
              <a:gd name="adj" fmla="val 46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웃는 얼굴 73"/>
          <p:cNvSpPr/>
          <p:nvPr/>
        </p:nvSpPr>
        <p:spPr>
          <a:xfrm>
            <a:off x="2547030" y="4248543"/>
            <a:ext cx="228831" cy="228831"/>
          </a:xfrm>
          <a:prstGeom prst="smileyFace">
            <a:avLst>
              <a:gd name="adj" fmla="val -46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/>
          <p:cNvSpPr/>
          <p:nvPr/>
        </p:nvSpPr>
        <p:spPr>
          <a:xfrm>
            <a:off x="2318199" y="3675377"/>
            <a:ext cx="228831" cy="2288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B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6" name="타원 75"/>
          <p:cNvSpPr/>
          <p:nvPr/>
        </p:nvSpPr>
        <p:spPr>
          <a:xfrm>
            <a:off x="3826402" y="4352984"/>
            <a:ext cx="228831" cy="22883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C000"/>
                </a:solidFill>
              </a:rPr>
              <a:t>C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2809567" y="2757796"/>
            <a:ext cx="9012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/>
                  </a:solidFill>
                </a:ln>
                <a:noFill/>
                <a:latin typeface="Arial Black" panose="020B0A04020102020204" pitchFamily="34" charset="0"/>
                <a:ea typeface="Adobe 고딕 Std B" panose="020B0800000000000000" pitchFamily="34" charset="-127"/>
              </a:rPr>
              <a:t>BONUS</a:t>
            </a:r>
            <a:endParaRPr lang="ko-KR" altLang="en-US" sz="1400" dirty="0">
              <a:ln>
                <a:solidFill>
                  <a:schemeClr val="tx1"/>
                </a:solidFill>
              </a:ln>
              <a:noFill/>
              <a:latin typeface="Arial Black" panose="020B0A04020102020204" pitchFamily="34" charset="0"/>
              <a:ea typeface="Adobe 고딕 Std B" panose="020B0800000000000000" pitchFamily="34" charset="-127"/>
            </a:endParaRPr>
          </a:p>
        </p:txBody>
      </p:sp>
      <p:sp>
        <p:nvSpPr>
          <p:cNvPr id="78" name="타원 77"/>
          <p:cNvSpPr/>
          <p:nvPr/>
        </p:nvSpPr>
        <p:spPr>
          <a:xfrm>
            <a:off x="1018018" y="2283636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81" name="타원 80"/>
          <p:cNvSpPr/>
          <p:nvPr/>
        </p:nvSpPr>
        <p:spPr>
          <a:xfrm>
            <a:off x="2914174" y="2386866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82" name="타원 81"/>
          <p:cNvSpPr/>
          <p:nvPr/>
        </p:nvSpPr>
        <p:spPr>
          <a:xfrm>
            <a:off x="4172499" y="2283636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3</a:t>
            </a:r>
            <a:endParaRPr lang="ko-KR" altLang="en-US" b="1" dirty="0"/>
          </a:p>
        </p:txBody>
      </p:sp>
      <p:sp>
        <p:nvSpPr>
          <p:cNvPr id="83" name="타원 82"/>
          <p:cNvSpPr/>
          <p:nvPr/>
        </p:nvSpPr>
        <p:spPr>
          <a:xfrm>
            <a:off x="2646036" y="2757796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4</a:t>
            </a:r>
            <a:endParaRPr lang="ko-KR" altLang="en-US" b="1" dirty="0"/>
          </a:p>
        </p:txBody>
      </p:sp>
      <p:sp>
        <p:nvSpPr>
          <p:cNvPr id="84" name="타원 83"/>
          <p:cNvSpPr/>
          <p:nvPr/>
        </p:nvSpPr>
        <p:spPr>
          <a:xfrm>
            <a:off x="1643459" y="4331973"/>
            <a:ext cx="515307" cy="51530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/>
          <p:cNvSpPr/>
          <p:nvPr/>
        </p:nvSpPr>
        <p:spPr>
          <a:xfrm>
            <a:off x="1746807" y="4429125"/>
            <a:ext cx="305380" cy="3053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/>
          <p:cNvSpPr/>
          <p:nvPr/>
        </p:nvSpPr>
        <p:spPr>
          <a:xfrm>
            <a:off x="1398279" y="4421639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5</a:t>
            </a:r>
            <a:endParaRPr lang="ko-KR" altLang="en-US" b="1" dirty="0"/>
          </a:p>
        </p:txBody>
      </p:sp>
      <p:sp>
        <p:nvSpPr>
          <p:cNvPr id="87" name="타원 86"/>
          <p:cNvSpPr/>
          <p:nvPr/>
        </p:nvSpPr>
        <p:spPr>
          <a:xfrm>
            <a:off x="6274071" y="2308202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88" name="TextBox 87"/>
          <p:cNvSpPr txBox="1"/>
          <p:nvPr/>
        </p:nvSpPr>
        <p:spPr>
          <a:xfrm>
            <a:off x="6524300" y="2294223"/>
            <a:ext cx="28761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</a:t>
            </a:r>
            <a:r>
              <a:rPr lang="ko-KR" altLang="en-US" sz="1400" dirty="0"/>
              <a:t>터치 시 게임이 일시 정지됩니다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옵션창이 열립니다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89" name="타원 88"/>
          <p:cNvSpPr/>
          <p:nvPr/>
        </p:nvSpPr>
        <p:spPr>
          <a:xfrm>
            <a:off x="6274071" y="2944309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90" name="TextBox 89"/>
          <p:cNvSpPr txBox="1"/>
          <p:nvPr/>
        </p:nvSpPr>
        <p:spPr>
          <a:xfrm>
            <a:off x="6524300" y="2930330"/>
            <a:ext cx="4152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</a:t>
            </a:r>
            <a:r>
              <a:rPr lang="ko-KR" altLang="en-US" sz="1400" dirty="0"/>
              <a:t>게임 </a:t>
            </a:r>
            <a:r>
              <a:rPr lang="en-US" altLang="ko-KR" sz="1400" dirty="0"/>
              <a:t>SCORE.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몬스터를 죽일 때 마다 </a:t>
            </a:r>
            <a:r>
              <a:rPr lang="en-US" altLang="ko-KR" sz="1400" dirty="0"/>
              <a:t>1</a:t>
            </a:r>
            <a:r>
              <a:rPr lang="ko-KR" altLang="en-US" sz="1400" dirty="0"/>
              <a:t>씩 카운트가 올라갑니다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91" name="타원 90"/>
          <p:cNvSpPr/>
          <p:nvPr/>
        </p:nvSpPr>
        <p:spPr>
          <a:xfrm>
            <a:off x="6274071" y="6247580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5</a:t>
            </a:r>
            <a:endParaRPr lang="ko-KR" altLang="en-US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6524300" y="6233601"/>
            <a:ext cx="4092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</a:t>
            </a:r>
            <a:r>
              <a:rPr lang="ko-KR" altLang="en-US" sz="1400" dirty="0"/>
              <a:t>유저가 터치한 곳에 컨트롤러 </a:t>
            </a:r>
            <a:r>
              <a:rPr lang="en-US" altLang="ko-KR" sz="1400" dirty="0"/>
              <a:t>UI</a:t>
            </a:r>
            <a:r>
              <a:rPr lang="ko-KR" altLang="en-US" sz="1400" dirty="0"/>
              <a:t>가 표시 됩니다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93" name="타원 92"/>
          <p:cNvSpPr/>
          <p:nvPr/>
        </p:nvSpPr>
        <p:spPr>
          <a:xfrm>
            <a:off x="6274071" y="4262522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4</a:t>
            </a:r>
            <a:endParaRPr lang="ko-KR" altLang="en-US" b="1" dirty="0"/>
          </a:p>
        </p:txBody>
      </p:sp>
      <p:sp>
        <p:nvSpPr>
          <p:cNvPr id="94" name="TextBox 93"/>
          <p:cNvSpPr txBox="1"/>
          <p:nvPr/>
        </p:nvSpPr>
        <p:spPr>
          <a:xfrm>
            <a:off x="6524300" y="4248543"/>
            <a:ext cx="472757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BONUS</a:t>
            </a:r>
            <a:r>
              <a:rPr lang="ko-KR" altLang="en-US" sz="1400" dirty="0"/>
              <a:t> 알파벳</a:t>
            </a:r>
            <a:r>
              <a:rPr lang="en-US" altLang="ko-KR" sz="1400" dirty="0"/>
              <a:t> </a:t>
            </a:r>
            <a:r>
              <a:rPr lang="ko-KR" altLang="en-US" sz="1400" dirty="0"/>
              <a:t>글자를 표시합니다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알파벳을 모을 때 마다 글자 색상이 채워집니다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 알파벳은 몬스터가 죽을 때 일정 확률로 드랍 합니다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알파벳은 게임 오버 시 초기화 됩니다</a:t>
            </a:r>
            <a:r>
              <a:rPr lang="en-US" altLang="ko-KR" sz="1400" dirty="0"/>
              <a:t>.</a:t>
            </a:r>
            <a:br>
              <a:rPr lang="en-US" altLang="ko-KR" sz="1400" dirty="0"/>
            </a:br>
            <a:r>
              <a:rPr lang="en-US" altLang="ko-KR" sz="1400" dirty="0"/>
              <a:t>- BONUS </a:t>
            </a:r>
            <a:r>
              <a:rPr lang="ko-KR" altLang="en-US" sz="1400" dirty="0"/>
              <a:t>글자를 모두 모으면 모든 몬스터가 코인으로</a:t>
            </a:r>
            <a:br>
              <a:rPr lang="en-US" altLang="ko-KR" sz="1400" dirty="0"/>
            </a:br>
            <a:r>
              <a:rPr lang="en-US" altLang="ko-KR" sz="1400" dirty="0"/>
              <a:t>  </a:t>
            </a:r>
            <a:r>
              <a:rPr lang="ko-KR" altLang="en-US" sz="1400" dirty="0"/>
              <a:t>변경 됩니다</a:t>
            </a:r>
            <a:r>
              <a:rPr lang="en-US" altLang="ko-KR" sz="1400" dirty="0"/>
              <a:t>.</a:t>
            </a:r>
            <a:br>
              <a:rPr lang="en-US" altLang="ko-KR" sz="1400" dirty="0"/>
            </a:br>
            <a:r>
              <a:rPr lang="en-US" altLang="ko-KR" sz="1400" dirty="0"/>
              <a:t>- BONUS </a:t>
            </a:r>
            <a:r>
              <a:rPr lang="ko-KR" altLang="en-US" sz="1400" dirty="0"/>
              <a:t>혜택을 받은 이후에는 알파벳이 초기화 됩니다</a:t>
            </a:r>
            <a:r>
              <a:rPr lang="en-US" altLang="ko-KR" sz="1400" dirty="0"/>
              <a:t>.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6678363" y="4660102"/>
            <a:ext cx="9012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B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O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N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U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Arial Black" panose="020B0A04020102020204" pitchFamily="34" charset="0"/>
                <a:ea typeface="Adobe 고딕 Std B" panose="020B0800000000000000" pitchFamily="34" charset="-127"/>
              </a:rPr>
              <a:t>S</a:t>
            </a:r>
            <a:endParaRPr lang="ko-KR" altLang="en-US" sz="1400" dirty="0">
              <a:ln>
                <a:solidFill>
                  <a:schemeClr val="tx1"/>
                </a:solidFill>
              </a:ln>
              <a:solidFill>
                <a:srgbClr val="00B050"/>
              </a:solidFill>
              <a:latin typeface="Arial Black" panose="020B0A04020102020204" pitchFamily="34" charset="0"/>
              <a:ea typeface="Adobe 고딕 Std B" panose="020B0800000000000000" pitchFamily="34" charset="-127"/>
            </a:endParaRPr>
          </a:p>
        </p:txBody>
      </p:sp>
      <p:sp>
        <p:nvSpPr>
          <p:cNvPr id="96" name="타원 95"/>
          <p:cNvSpPr/>
          <p:nvPr/>
        </p:nvSpPr>
        <p:spPr>
          <a:xfrm>
            <a:off x="6274071" y="3580416"/>
            <a:ext cx="238480" cy="2384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3</a:t>
            </a:r>
            <a:endParaRPr lang="ko-KR" altLang="en-US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6524300" y="3566437"/>
            <a:ext cx="4052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</a:t>
            </a:r>
            <a:r>
              <a:rPr lang="ko-KR" altLang="en-US" sz="1400" dirty="0"/>
              <a:t>유저가 모은 전체 코인이 표시됩니다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인 게임에서 코인 획득 시 누적되어 표시됩니다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064" y="3631713"/>
            <a:ext cx="242435" cy="31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60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화면구성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PC, </a:t>
            </a:r>
            <a:r>
              <a:rPr lang="ko-KR" altLang="en-US" dirty="0"/>
              <a:t>몬스터 크기 </a:t>
            </a:r>
            <a:r>
              <a:rPr lang="en-US" altLang="ko-KR" dirty="0"/>
              <a:t>(</a:t>
            </a:r>
            <a:r>
              <a:rPr lang="ko-KR" altLang="en-US" dirty="0"/>
              <a:t>이미지 사이즈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순서도: 처리 3"/>
          <p:cNvSpPr/>
          <p:nvPr/>
        </p:nvSpPr>
        <p:spPr>
          <a:xfrm>
            <a:off x="1106600" y="2429650"/>
            <a:ext cx="4262222" cy="2855689"/>
          </a:xfrm>
          <a:prstGeom prst="flowChartProcess">
            <a:avLst/>
          </a:prstGeom>
          <a:solidFill>
            <a:srgbClr val="4472C4">
              <a:lumMod val="50000"/>
            </a:srgbClr>
          </a:solidFill>
          <a:ln>
            <a:solidFill>
              <a:sysClr val="windowText" lastClr="000000"/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웃는 얼굴 4"/>
          <p:cNvSpPr/>
          <p:nvPr/>
        </p:nvSpPr>
        <p:spPr>
          <a:xfrm>
            <a:off x="3111050" y="3703976"/>
            <a:ext cx="228831" cy="228831"/>
          </a:xfrm>
          <a:prstGeom prst="smileyFac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순서도: 수행의 시작/종료 5"/>
          <p:cNvSpPr/>
          <p:nvPr/>
        </p:nvSpPr>
        <p:spPr>
          <a:xfrm>
            <a:off x="4275497" y="2487027"/>
            <a:ext cx="1020857" cy="247805"/>
          </a:xfrm>
          <a:prstGeom prst="flowChartTerminator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/>
              <a:t>코인</a:t>
            </a:r>
          </a:p>
        </p:txBody>
      </p:sp>
      <p:sp>
        <p:nvSpPr>
          <p:cNvPr id="7" name="사각형: 둥근 모서리 6"/>
          <p:cNvSpPr/>
          <p:nvPr/>
        </p:nvSpPr>
        <p:spPr>
          <a:xfrm>
            <a:off x="1214894" y="2495905"/>
            <a:ext cx="421865" cy="319596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11" name="직사각형 10"/>
          <p:cNvSpPr/>
          <p:nvPr/>
        </p:nvSpPr>
        <p:spPr>
          <a:xfrm>
            <a:off x="1319294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462030" y="2553609"/>
            <a:ext cx="76673" cy="2041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3111050" y="2522116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9" name="직선 연결선 38"/>
          <p:cNvCxnSpPr>
            <a:cxnSpLocks/>
          </p:cNvCxnSpPr>
          <p:nvPr/>
        </p:nvCxnSpPr>
        <p:spPr>
          <a:xfrm>
            <a:off x="5368822" y="242965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>
            <a:cxnSpLocks/>
          </p:cNvCxnSpPr>
          <p:nvPr/>
        </p:nvCxnSpPr>
        <p:spPr>
          <a:xfrm>
            <a:off x="5368822" y="5282507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>
            <a:cxnSpLocks/>
          </p:cNvCxnSpPr>
          <p:nvPr/>
        </p:nvCxnSpPr>
        <p:spPr>
          <a:xfrm>
            <a:off x="5368822" y="507872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>
            <a:cxnSpLocks/>
          </p:cNvCxnSpPr>
          <p:nvPr/>
        </p:nvCxnSpPr>
        <p:spPr>
          <a:xfrm>
            <a:off x="5368822" y="487495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/>
          <p:cNvCxnSpPr>
            <a:cxnSpLocks/>
          </p:cNvCxnSpPr>
          <p:nvPr/>
        </p:nvCxnSpPr>
        <p:spPr>
          <a:xfrm>
            <a:off x="5368822" y="46711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/>
          <p:cNvCxnSpPr>
            <a:cxnSpLocks/>
          </p:cNvCxnSpPr>
          <p:nvPr/>
        </p:nvCxnSpPr>
        <p:spPr>
          <a:xfrm>
            <a:off x="5368822" y="446740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>
            <a:cxnSpLocks/>
          </p:cNvCxnSpPr>
          <p:nvPr/>
        </p:nvCxnSpPr>
        <p:spPr>
          <a:xfrm>
            <a:off x="5368822" y="426362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>
            <a:cxnSpLocks/>
          </p:cNvCxnSpPr>
          <p:nvPr/>
        </p:nvCxnSpPr>
        <p:spPr>
          <a:xfrm>
            <a:off x="5368822" y="405985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>
            <a:cxnSpLocks/>
          </p:cNvCxnSpPr>
          <p:nvPr/>
        </p:nvCxnSpPr>
        <p:spPr>
          <a:xfrm>
            <a:off x="5368822" y="38560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>
            <a:cxnSpLocks/>
          </p:cNvCxnSpPr>
          <p:nvPr/>
        </p:nvCxnSpPr>
        <p:spPr>
          <a:xfrm>
            <a:off x="5368822" y="365230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>
            <a:cxnSpLocks/>
          </p:cNvCxnSpPr>
          <p:nvPr/>
        </p:nvCxnSpPr>
        <p:spPr>
          <a:xfrm>
            <a:off x="5368822" y="344852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>
            <a:cxnSpLocks/>
          </p:cNvCxnSpPr>
          <p:nvPr/>
        </p:nvCxnSpPr>
        <p:spPr>
          <a:xfrm>
            <a:off x="5368822" y="324475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>
            <a:cxnSpLocks/>
          </p:cNvCxnSpPr>
          <p:nvPr/>
        </p:nvCxnSpPr>
        <p:spPr>
          <a:xfrm>
            <a:off x="5368822" y="304097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>
            <a:cxnSpLocks/>
          </p:cNvCxnSpPr>
          <p:nvPr/>
        </p:nvCxnSpPr>
        <p:spPr>
          <a:xfrm>
            <a:off x="5368822" y="283720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>
            <a:cxnSpLocks/>
          </p:cNvCxnSpPr>
          <p:nvPr/>
        </p:nvCxnSpPr>
        <p:spPr>
          <a:xfrm>
            <a:off x="5368822" y="2633425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5392362" y="2361169"/>
            <a:ext cx="377026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1</a:t>
            </a:r>
          </a:p>
          <a:p>
            <a:r>
              <a:rPr lang="en-US" altLang="ko-KR" sz="1350" dirty="0"/>
              <a:t>2</a:t>
            </a:r>
          </a:p>
          <a:p>
            <a:r>
              <a:rPr lang="en-US" altLang="ko-KR" sz="1350" dirty="0"/>
              <a:t>3</a:t>
            </a:r>
          </a:p>
          <a:p>
            <a:r>
              <a:rPr lang="en-US" altLang="ko-KR" sz="1350" dirty="0"/>
              <a:t>4</a:t>
            </a:r>
          </a:p>
          <a:p>
            <a:r>
              <a:rPr lang="en-US" altLang="ko-KR" sz="1350" dirty="0"/>
              <a:t>5</a:t>
            </a:r>
          </a:p>
          <a:p>
            <a:r>
              <a:rPr lang="en-US" altLang="ko-KR" sz="1350" dirty="0"/>
              <a:t>6</a:t>
            </a:r>
          </a:p>
          <a:p>
            <a:r>
              <a:rPr lang="en-US" altLang="ko-KR" sz="1350" dirty="0"/>
              <a:t>7</a:t>
            </a:r>
          </a:p>
          <a:p>
            <a:r>
              <a:rPr lang="en-US" altLang="ko-KR" sz="1350" dirty="0"/>
              <a:t>8</a:t>
            </a:r>
          </a:p>
          <a:p>
            <a:r>
              <a:rPr lang="en-US" altLang="ko-KR" sz="1350" dirty="0"/>
              <a:t>9</a:t>
            </a:r>
          </a:p>
          <a:p>
            <a:r>
              <a:rPr lang="en-US" altLang="ko-KR" sz="1350" dirty="0"/>
              <a:t>10</a:t>
            </a:r>
          </a:p>
          <a:p>
            <a:r>
              <a:rPr lang="en-US" altLang="ko-KR" sz="1350" dirty="0"/>
              <a:t>11</a:t>
            </a:r>
          </a:p>
          <a:p>
            <a:r>
              <a:rPr lang="en-US" altLang="ko-KR" sz="1350" dirty="0"/>
              <a:t>12</a:t>
            </a:r>
          </a:p>
          <a:p>
            <a:r>
              <a:rPr lang="en-US" altLang="ko-KR" sz="1350" dirty="0"/>
              <a:t>13</a:t>
            </a:r>
          </a:p>
          <a:p>
            <a:r>
              <a:rPr lang="en-US" altLang="ko-KR" sz="1350" dirty="0"/>
              <a:t>14</a:t>
            </a:r>
            <a:endParaRPr lang="ko-KR" altLang="en-US" sz="1350" dirty="0"/>
          </a:p>
        </p:txBody>
      </p:sp>
      <p:sp>
        <p:nvSpPr>
          <p:cNvPr id="71" name="웃는 얼굴 70"/>
          <p:cNvSpPr/>
          <p:nvPr/>
        </p:nvSpPr>
        <p:spPr>
          <a:xfrm>
            <a:off x="1844225" y="3077525"/>
            <a:ext cx="228831" cy="228831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웃는 얼굴 71"/>
          <p:cNvSpPr/>
          <p:nvPr/>
        </p:nvSpPr>
        <p:spPr>
          <a:xfrm>
            <a:off x="4377875" y="2963109"/>
            <a:ext cx="228831" cy="228831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웃는 얼굴 72"/>
          <p:cNvSpPr/>
          <p:nvPr/>
        </p:nvSpPr>
        <p:spPr>
          <a:xfrm>
            <a:off x="4566330" y="3945434"/>
            <a:ext cx="228831" cy="228831"/>
          </a:xfrm>
          <a:prstGeom prst="smileyFace">
            <a:avLst>
              <a:gd name="adj" fmla="val 46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웃는 얼굴 73"/>
          <p:cNvSpPr/>
          <p:nvPr/>
        </p:nvSpPr>
        <p:spPr>
          <a:xfrm>
            <a:off x="2547030" y="4248543"/>
            <a:ext cx="228831" cy="228831"/>
          </a:xfrm>
          <a:prstGeom prst="smileyFace">
            <a:avLst>
              <a:gd name="adj" fmla="val -465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/>
          <p:cNvSpPr/>
          <p:nvPr/>
        </p:nvSpPr>
        <p:spPr>
          <a:xfrm>
            <a:off x="2318199" y="3675377"/>
            <a:ext cx="228831" cy="2288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B050"/>
                </a:solidFill>
              </a:rPr>
              <a:t>B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76" name="타원 75"/>
          <p:cNvSpPr/>
          <p:nvPr/>
        </p:nvSpPr>
        <p:spPr>
          <a:xfrm>
            <a:off x="3826402" y="4352984"/>
            <a:ext cx="228831" cy="22883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C000"/>
                </a:solidFill>
              </a:rPr>
              <a:t>C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2809567" y="2757796"/>
            <a:ext cx="9012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/>
                  </a:solidFill>
                </a:ln>
                <a:noFill/>
                <a:latin typeface="Arial Black" panose="020B0A04020102020204" pitchFamily="34" charset="0"/>
                <a:ea typeface="Adobe 고딕 Std B" panose="020B0800000000000000" pitchFamily="34" charset="-127"/>
              </a:rPr>
              <a:t>BONUS</a:t>
            </a:r>
            <a:endParaRPr lang="ko-KR" altLang="en-US" sz="1400" dirty="0">
              <a:ln>
                <a:solidFill>
                  <a:schemeClr val="tx1"/>
                </a:solidFill>
              </a:ln>
              <a:noFill/>
              <a:latin typeface="Arial Black" panose="020B0A04020102020204" pitchFamily="34" charset="0"/>
              <a:ea typeface="Adobe 고딕 Std B" panose="020B0800000000000000" pitchFamily="34" charset="-127"/>
            </a:endParaRPr>
          </a:p>
        </p:txBody>
      </p:sp>
      <p:cxnSp>
        <p:nvCxnSpPr>
          <p:cNvPr id="34" name="직선 연결선 33"/>
          <p:cNvCxnSpPr>
            <a:cxnSpLocks/>
          </p:cNvCxnSpPr>
          <p:nvPr/>
        </p:nvCxnSpPr>
        <p:spPr>
          <a:xfrm>
            <a:off x="746600" y="2429650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>
            <a:cxnSpLocks/>
          </p:cNvCxnSpPr>
          <p:nvPr/>
        </p:nvCxnSpPr>
        <p:spPr>
          <a:xfrm>
            <a:off x="746600" y="5283282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>
            <a:cxnSpLocks/>
          </p:cNvCxnSpPr>
          <p:nvPr/>
        </p:nvCxnSpPr>
        <p:spPr>
          <a:xfrm rot="5400000">
            <a:off x="926600" y="5462507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>
            <a:cxnSpLocks/>
          </p:cNvCxnSpPr>
          <p:nvPr/>
        </p:nvCxnSpPr>
        <p:spPr>
          <a:xfrm rot="5400000">
            <a:off x="5188822" y="5462507"/>
            <a:ext cx="3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62327" y="3652300"/>
            <a:ext cx="5148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/>
              <a:t>1080</a:t>
            </a:r>
          </a:p>
          <a:p>
            <a:pPr algn="ctr"/>
            <a:r>
              <a:rPr lang="en-US" altLang="ko-KR" sz="1100" dirty="0"/>
              <a:t>Pixel</a:t>
            </a:r>
            <a:endParaRPr lang="ko-KR" altLang="en-US" sz="1100" dirty="0"/>
          </a:p>
        </p:txBody>
      </p:sp>
      <p:sp>
        <p:nvSpPr>
          <p:cNvPr id="54" name="TextBox 53"/>
          <p:cNvSpPr txBox="1"/>
          <p:nvPr/>
        </p:nvSpPr>
        <p:spPr>
          <a:xfrm>
            <a:off x="2968022" y="5361990"/>
            <a:ext cx="51488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/>
              <a:t>1920</a:t>
            </a:r>
          </a:p>
          <a:p>
            <a:pPr algn="ctr"/>
            <a:r>
              <a:rPr lang="en-US" altLang="ko-KR" sz="1100" dirty="0"/>
              <a:t>Pixel</a:t>
            </a:r>
            <a:endParaRPr lang="ko-KR" altLang="en-US" sz="1100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8222237"/>
              </p:ext>
            </p:extLst>
          </p:nvPr>
        </p:nvGraphicFramePr>
        <p:xfrm>
          <a:off x="5934074" y="2471812"/>
          <a:ext cx="5304976" cy="271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2488">
                  <a:extLst>
                    <a:ext uri="{9D8B030D-6E8A-4147-A177-3AD203B41FA5}">
                      <a16:colId xmlns:a16="http://schemas.microsoft.com/office/drawing/2014/main" val="4022783510"/>
                    </a:ext>
                  </a:extLst>
                </a:gridCol>
                <a:gridCol w="2652488">
                  <a:extLst>
                    <a:ext uri="{9D8B030D-6E8A-4147-A177-3AD203B41FA5}">
                      <a16:colId xmlns:a16="http://schemas.microsoft.com/office/drawing/2014/main" val="708636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사이즈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9434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기본 화면 비율 </a:t>
                      </a:r>
                      <a:r>
                        <a:rPr lang="en-US" altLang="ko-KR" sz="1000" dirty="0"/>
                        <a:t>(9:16)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갤럭시 </a:t>
                      </a:r>
                      <a:r>
                        <a:rPr lang="en-US" altLang="ko-KR" sz="1000" dirty="0"/>
                        <a:t>(9:16 </a:t>
                      </a:r>
                      <a:r>
                        <a:rPr lang="ko-KR" altLang="en-US" sz="1000" dirty="0"/>
                        <a:t>비율</a:t>
                      </a:r>
                      <a:r>
                        <a:rPr lang="en-US" altLang="ko-KR" sz="1000" dirty="0"/>
                        <a:t>) </a:t>
                      </a:r>
                      <a:r>
                        <a:rPr lang="ko-KR" altLang="en-US" sz="1000" dirty="0"/>
                        <a:t>기준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1080 X 1920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553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배경 사이즈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모든 디바이스 대응 </a:t>
                      </a:r>
                      <a:r>
                        <a:rPr lang="en-US" altLang="ko-KR" sz="1000" dirty="0"/>
                        <a:t>(3:4, 10:16, 9:16)</a:t>
                      </a:r>
                    </a:p>
                    <a:p>
                      <a:pPr latinLnBrk="1"/>
                      <a:r>
                        <a:rPr lang="en-US" altLang="ko-KR" sz="1000" dirty="0"/>
                        <a:t>1536 x 2048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9292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캐릭터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몬스터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코인 아이템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스코어 표시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무기</a:t>
                      </a:r>
                      <a:r>
                        <a:rPr lang="en-US" altLang="ko-KR" sz="1000" dirty="0"/>
                        <a:t>, BONUS </a:t>
                      </a:r>
                      <a:r>
                        <a:rPr lang="ko-KR" altLang="en-US" sz="1000" dirty="0"/>
                        <a:t>알파벳 사이즈 및 표시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사이즈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갤럭시 기준 세로 사이즈의 </a:t>
                      </a:r>
                      <a:r>
                        <a:rPr lang="en-US" altLang="ko-KR" sz="1000" dirty="0"/>
                        <a:t>1/14</a:t>
                      </a:r>
                    </a:p>
                    <a:p>
                      <a:pPr latinLnBrk="1"/>
                      <a:r>
                        <a:rPr lang="en-US" altLang="ko-KR" sz="1000" dirty="0"/>
                        <a:t>77 X 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9545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총알 사이즈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캐릭터의 약 </a:t>
                      </a:r>
                      <a:r>
                        <a:rPr lang="en-US" altLang="ko-KR" sz="1000" dirty="0"/>
                        <a:t>80% </a:t>
                      </a:r>
                      <a:r>
                        <a:rPr lang="ko-KR" altLang="en-US" sz="1000" dirty="0"/>
                        <a:t>크기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61 X 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4839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일시 정지 버튼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100 X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592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누적 코인 배경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100 X 480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742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누적 코인 숫자 텍스트 </a:t>
                      </a:r>
                      <a:r>
                        <a:rPr lang="en-US" altLang="ko-KR" sz="1000" dirty="0"/>
                        <a:t>(STRING)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최대 </a:t>
                      </a:r>
                      <a:r>
                        <a:rPr lang="en-US" altLang="ko-KR" sz="1000" dirty="0"/>
                        <a:t>6</a:t>
                      </a:r>
                      <a:r>
                        <a:rPr lang="ko-KR" altLang="en-US" sz="1000" dirty="0"/>
                        <a:t>자리</a:t>
                      </a:r>
                      <a:endParaRPr lang="en-US" altLang="ko-KR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975899"/>
                  </a:ext>
                </a:extLst>
              </a:tr>
            </a:tbl>
          </a:graphicData>
        </a:graphic>
      </p:graphicFrame>
      <p:pic>
        <p:nvPicPr>
          <p:cNvPr id="60" name="그림 5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064" y="3631713"/>
            <a:ext cx="242435" cy="31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1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PC (Player Character)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PC</a:t>
            </a:r>
            <a:r>
              <a:rPr lang="ko-KR" altLang="en-US" dirty="0"/>
              <a:t> 조작 </a:t>
            </a:r>
            <a:r>
              <a:rPr lang="en-US" altLang="ko-KR" dirty="0"/>
              <a:t>(</a:t>
            </a:r>
            <a:r>
              <a:rPr lang="ko-KR" altLang="en-US" dirty="0"/>
              <a:t>현재 구현 중 </a:t>
            </a:r>
            <a:r>
              <a:rPr lang="en-US" altLang="ko-KR" dirty="0"/>
              <a:t>– </a:t>
            </a:r>
            <a:r>
              <a:rPr lang="ko-KR" altLang="en-US" dirty="0"/>
              <a:t>따로 기재하지 않음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986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PC (Player Character)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PC</a:t>
            </a:r>
            <a:r>
              <a:rPr lang="ko-KR" altLang="en-US" dirty="0"/>
              <a:t> 이미지 구성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648" y="2971034"/>
            <a:ext cx="534927" cy="69759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905374" y="4239166"/>
            <a:ext cx="3781425" cy="8788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</a:rPr>
              <a:t>팔</a:t>
            </a:r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IDLE </a:t>
            </a:r>
            <a:r>
              <a:rPr lang="ko-KR" altLang="en-US" sz="1000" dirty="0">
                <a:solidFill>
                  <a:schemeClr val="bg1"/>
                </a:solidFill>
              </a:rPr>
              <a:t>시 숨쉬기 애니메이션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MOVE </a:t>
            </a:r>
            <a:r>
              <a:rPr lang="ko-KR" altLang="en-US" sz="1000" dirty="0">
                <a:solidFill>
                  <a:schemeClr val="bg1"/>
                </a:solidFill>
              </a:rPr>
              <a:t>시 움직임 애니메이션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905374" y="3218925"/>
            <a:ext cx="3781425" cy="85688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</a:rPr>
              <a:t>머리 </a:t>
            </a:r>
            <a:r>
              <a:rPr lang="en-US" altLang="ko-KR" sz="1000" b="1" dirty="0">
                <a:solidFill>
                  <a:schemeClr val="bg1"/>
                </a:solidFill>
              </a:rPr>
              <a:t>(</a:t>
            </a:r>
            <a:r>
              <a:rPr lang="ko-KR" altLang="en-US" sz="1000" b="1" dirty="0">
                <a:solidFill>
                  <a:schemeClr val="bg1"/>
                </a:solidFill>
              </a:rPr>
              <a:t>헬멧</a:t>
            </a:r>
            <a:r>
              <a:rPr lang="en-US" altLang="ko-KR" sz="1000" b="1" dirty="0">
                <a:solidFill>
                  <a:schemeClr val="bg1"/>
                </a:solidFill>
              </a:rPr>
              <a:t>)</a:t>
            </a:r>
          </a:p>
          <a:p>
            <a:pPr algn="ctr"/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정면 고정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장착하는 헬멧에 따라 이미지</a:t>
            </a:r>
            <a:r>
              <a:rPr lang="en-US" altLang="ko-KR" sz="1000" dirty="0">
                <a:solidFill>
                  <a:schemeClr val="bg1"/>
                </a:solidFill>
              </a:rPr>
              <a:t> </a:t>
            </a:r>
            <a:r>
              <a:rPr lang="ko-KR" altLang="en-US" sz="1000" dirty="0">
                <a:solidFill>
                  <a:schemeClr val="bg1"/>
                </a:solidFill>
              </a:rPr>
              <a:t>변경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애니메이션 없음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905374" y="1990724"/>
            <a:ext cx="3781425" cy="104189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</a:rPr>
              <a:t>무기</a:t>
            </a:r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정면 고정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장착한 무기에 따라 이미지 및 공격 이펙트 변경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ATTACK </a:t>
            </a:r>
            <a:r>
              <a:rPr lang="ko-KR" altLang="en-US" sz="1000" dirty="0">
                <a:solidFill>
                  <a:schemeClr val="bg1"/>
                </a:solidFill>
              </a:rPr>
              <a:t>시 무기 애니메이션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58125" y="6294337"/>
            <a:ext cx="2104075" cy="400078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무기</a:t>
            </a:r>
            <a:r>
              <a:rPr lang="en-US" altLang="ko-KR" sz="1000" dirty="0">
                <a:solidFill>
                  <a:schemeClr val="bg1"/>
                </a:solidFill>
              </a:rPr>
              <a:t>, </a:t>
            </a:r>
            <a:r>
              <a:rPr lang="ko-KR" altLang="en-US" sz="1000" dirty="0">
                <a:solidFill>
                  <a:schemeClr val="bg1"/>
                </a:solidFill>
              </a:rPr>
              <a:t>머리</a:t>
            </a:r>
            <a:r>
              <a:rPr lang="en-US" altLang="ko-KR" sz="1000" dirty="0">
                <a:solidFill>
                  <a:schemeClr val="bg1"/>
                </a:solidFill>
              </a:rPr>
              <a:t>, </a:t>
            </a:r>
            <a:r>
              <a:rPr lang="ko-KR" altLang="en-US" sz="1000" dirty="0">
                <a:solidFill>
                  <a:schemeClr val="bg1"/>
                </a:solidFill>
              </a:rPr>
              <a:t>팔</a:t>
            </a:r>
            <a:r>
              <a:rPr lang="en-US" altLang="ko-KR" sz="1000" dirty="0">
                <a:solidFill>
                  <a:schemeClr val="bg1"/>
                </a:solidFill>
              </a:rPr>
              <a:t>, </a:t>
            </a:r>
            <a:r>
              <a:rPr lang="ko-KR" altLang="en-US" sz="1000" dirty="0" err="1">
                <a:solidFill>
                  <a:schemeClr val="bg1"/>
                </a:solidFill>
              </a:rPr>
              <a:t>부스터</a:t>
            </a:r>
            <a:r>
              <a:rPr lang="ko-KR" altLang="en-US" sz="1000" dirty="0">
                <a:solidFill>
                  <a:schemeClr val="bg1"/>
                </a:solidFill>
              </a:rPr>
              <a:t> 통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DIE </a:t>
            </a:r>
            <a:r>
              <a:rPr lang="ko-KR" altLang="en-US" sz="1000" dirty="0">
                <a:solidFill>
                  <a:schemeClr val="bg1"/>
                </a:solidFill>
              </a:rPr>
              <a:t>시 파편처럼 튀어 나감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905374" y="5301268"/>
            <a:ext cx="3781425" cy="106517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000" b="1" dirty="0" err="1">
                <a:solidFill>
                  <a:schemeClr val="bg1"/>
                </a:solidFill>
              </a:rPr>
              <a:t>부스터</a:t>
            </a:r>
            <a:r>
              <a:rPr lang="ko-KR" altLang="en-US" sz="1000" b="1" dirty="0">
                <a:solidFill>
                  <a:schemeClr val="bg1"/>
                </a:solidFill>
              </a:rPr>
              <a:t> 통</a:t>
            </a:r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endParaRPr lang="en-US" altLang="ko-KR" sz="10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장착하는 부스터에 따라 이미지 및 대시 이펙트</a:t>
            </a:r>
            <a:r>
              <a:rPr lang="en-US" altLang="ko-KR" sz="1000" dirty="0">
                <a:solidFill>
                  <a:schemeClr val="bg1"/>
                </a:solidFill>
              </a:rPr>
              <a:t> </a:t>
            </a:r>
            <a:r>
              <a:rPr lang="ko-KR" altLang="en-US" sz="1000" dirty="0">
                <a:solidFill>
                  <a:schemeClr val="bg1"/>
                </a:solidFill>
              </a:rPr>
              <a:t>변경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IDLE </a:t>
            </a:r>
            <a:r>
              <a:rPr lang="ko-KR" altLang="en-US" sz="1000" dirty="0">
                <a:solidFill>
                  <a:schemeClr val="bg1"/>
                </a:solidFill>
              </a:rPr>
              <a:t>시 숨쉬기 애니메이션</a:t>
            </a:r>
            <a:endParaRPr lang="en-US" altLang="ko-KR" sz="1000" dirty="0">
              <a:solidFill>
                <a:schemeClr val="bg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MOVE </a:t>
            </a:r>
            <a:r>
              <a:rPr lang="ko-KR" altLang="en-US" sz="1000" dirty="0">
                <a:solidFill>
                  <a:schemeClr val="bg1"/>
                </a:solidFill>
              </a:rPr>
              <a:t>시 움직임 애니메이션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cxnSp>
        <p:nvCxnSpPr>
          <p:cNvPr id="22" name="연결선: 꺾임 21"/>
          <p:cNvCxnSpPr>
            <a:cxnSpLocks/>
            <a:stCxn id="8" idx="1"/>
          </p:cNvCxnSpPr>
          <p:nvPr/>
        </p:nvCxnSpPr>
        <p:spPr>
          <a:xfrm rot="10800000" flipV="1">
            <a:off x="2948940" y="2511673"/>
            <a:ext cx="1956434" cy="45935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꺾임 23"/>
          <p:cNvCxnSpPr>
            <a:cxnSpLocks/>
            <a:stCxn id="7" idx="1"/>
          </p:cNvCxnSpPr>
          <p:nvPr/>
        </p:nvCxnSpPr>
        <p:spPr>
          <a:xfrm rot="10800000">
            <a:off x="2948940" y="3296024"/>
            <a:ext cx="1956435" cy="35134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연결선: 꺾임 26"/>
          <p:cNvCxnSpPr>
            <a:cxnSpLocks/>
            <a:stCxn id="6" idx="1"/>
          </p:cNvCxnSpPr>
          <p:nvPr/>
        </p:nvCxnSpPr>
        <p:spPr>
          <a:xfrm rot="10800000">
            <a:off x="2948940" y="3482327"/>
            <a:ext cx="1956434" cy="1196274"/>
          </a:xfrm>
          <a:prstGeom prst="bentConnector3">
            <a:avLst>
              <a:gd name="adj1" fmla="val 5830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/>
          <p:cNvCxnSpPr>
            <a:cxnSpLocks/>
            <a:stCxn id="20" idx="1"/>
            <a:endCxn id="5" idx="2"/>
          </p:cNvCxnSpPr>
          <p:nvPr/>
        </p:nvCxnSpPr>
        <p:spPr>
          <a:xfrm rot="10800000">
            <a:off x="2809112" y="3668630"/>
            <a:ext cx="2096262" cy="216522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왼쪽 중괄호 33"/>
          <p:cNvSpPr/>
          <p:nvPr/>
        </p:nvSpPr>
        <p:spPr>
          <a:xfrm>
            <a:off x="2362200" y="2971034"/>
            <a:ext cx="179448" cy="81358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연결선: 꺾임 35"/>
          <p:cNvCxnSpPr>
            <a:stCxn id="19" idx="0"/>
            <a:endCxn id="34" idx="1"/>
          </p:cNvCxnSpPr>
          <p:nvPr/>
        </p:nvCxnSpPr>
        <p:spPr>
          <a:xfrm rot="5400000" flipH="1" flipV="1">
            <a:off x="377927" y="4310065"/>
            <a:ext cx="2916509" cy="105203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왼쪽 중괄호 37"/>
          <p:cNvSpPr/>
          <p:nvPr/>
        </p:nvSpPr>
        <p:spPr>
          <a:xfrm rot="10800000">
            <a:off x="8730158" y="2016088"/>
            <a:ext cx="491568" cy="435035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9183118" y="4194718"/>
            <a:ext cx="12298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/>
              <a:t>4</a:t>
            </a:r>
            <a:r>
              <a:rPr lang="ko-KR" altLang="en-US" sz="1000" b="1" dirty="0"/>
              <a:t>개 이미지로 구성</a:t>
            </a:r>
            <a:endParaRPr lang="en-US" altLang="ko-KR" sz="1000" b="1" dirty="0"/>
          </a:p>
        </p:txBody>
      </p:sp>
    </p:spTree>
    <p:extLst>
      <p:ext uri="{BB962C8B-B14F-4D97-AF65-F5344CB8AC3E}">
        <p14:creationId xmlns:p14="http://schemas.microsoft.com/office/powerpoint/2010/main" val="1403625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PC (Player Character)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PC</a:t>
            </a:r>
            <a:r>
              <a:rPr lang="ko-KR" altLang="en-US" dirty="0"/>
              <a:t> 상태와 움직임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502118"/>
              </p:ext>
            </p:extLst>
          </p:nvPr>
        </p:nvGraphicFramePr>
        <p:xfrm>
          <a:off x="1495552" y="2257840"/>
          <a:ext cx="8128000" cy="4534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1168">
                  <a:extLst>
                    <a:ext uri="{9D8B030D-6E8A-4147-A177-3AD203B41FA5}">
                      <a16:colId xmlns:a16="http://schemas.microsoft.com/office/drawing/2014/main" val="1485612401"/>
                    </a:ext>
                  </a:extLst>
                </a:gridCol>
                <a:gridCol w="6656832">
                  <a:extLst>
                    <a:ext uri="{9D8B030D-6E8A-4147-A177-3AD203B41FA5}">
                      <a16:colId xmlns:a16="http://schemas.microsoft.com/office/drawing/2014/main" val="2346976624"/>
                    </a:ext>
                  </a:extLst>
                </a:gridCol>
              </a:tblGrid>
              <a:tr h="5244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분류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설명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179570"/>
                  </a:ext>
                </a:extLst>
              </a:tr>
              <a:tr h="6131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IDLE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숨쉬기</a:t>
                      </a:r>
                      <a:endParaRPr lang="en-US" altLang="ko-KR" sz="800" dirty="0"/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팔 크기가 커졌다 작아졌다 하면 되지 않을까</a:t>
                      </a:r>
                      <a:r>
                        <a:rPr lang="en-US" altLang="ko-KR" sz="800" dirty="0"/>
                        <a:t>..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936491"/>
                  </a:ext>
                </a:extLst>
              </a:tr>
              <a:tr h="6131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MOVE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움직이기</a:t>
                      </a:r>
                      <a:endParaRPr lang="en-US" altLang="ko-KR" sz="800" dirty="0"/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팔이 중심점을 기준으로 회전하면 되지 않을까</a:t>
                      </a:r>
                      <a:r>
                        <a:rPr lang="en-US" altLang="ko-KR" sz="800" dirty="0"/>
                        <a:t>..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086149"/>
                  </a:ext>
                </a:extLst>
              </a:tr>
              <a:tr h="9401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ATTACK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공격</a:t>
                      </a:r>
                      <a:endParaRPr lang="en-US" altLang="ko-KR" sz="800" dirty="0"/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무기가 뒤로 밀려났다</a:t>
                      </a:r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돌아오면 되지 않을까</a:t>
                      </a:r>
                      <a:r>
                        <a:rPr lang="en-US" altLang="ko-KR" sz="800" dirty="0"/>
                        <a:t>..</a:t>
                      </a:r>
                    </a:p>
                    <a:p>
                      <a:pPr algn="ctr" latinLnBrk="1"/>
                      <a:r>
                        <a:rPr lang="ko-KR" altLang="en-US" sz="800" dirty="0"/>
                        <a:t>공격 시 무기에서 이펙트 연출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387846"/>
                  </a:ext>
                </a:extLst>
              </a:tr>
              <a:tr h="5244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Dash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대시</a:t>
                      </a:r>
                      <a:endParaRPr lang="en-US" altLang="ko-KR" sz="800" dirty="0"/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대시는 </a:t>
                      </a:r>
                      <a:r>
                        <a:rPr lang="en-US" altLang="ko-KR" sz="800" dirty="0"/>
                        <a:t>1</a:t>
                      </a:r>
                      <a:r>
                        <a:rPr lang="ko-KR" altLang="en-US" sz="800" dirty="0"/>
                        <a:t>초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바라보는 방향으로 </a:t>
                      </a:r>
                      <a:r>
                        <a:rPr lang="en-US" altLang="ko-KR" sz="800" dirty="0"/>
                        <a:t>3</a:t>
                      </a:r>
                      <a:r>
                        <a:rPr lang="ko-KR" altLang="en-US" sz="800" dirty="0"/>
                        <a:t>배 빠르게 이동합니다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algn="ctr" latinLnBrk="1"/>
                      <a:r>
                        <a:rPr lang="ko-KR" altLang="en-US" sz="800" dirty="0"/>
                        <a:t>대시하는 동안에는 총알이나 몬스터에 부딪히지 않습니다</a:t>
                      </a:r>
                      <a:r>
                        <a:rPr lang="en-US" altLang="ko-KR" sz="800" dirty="0"/>
                        <a:t>.</a:t>
                      </a:r>
                      <a:r>
                        <a:rPr lang="ko-KR" altLang="en-US" sz="800" dirty="0"/>
                        <a:t> </a:t>
                      </a:r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대시를 사용한 이후 </a:t>
                      </a:r>
                      <a:r>
                        <a:rPr lang="en-US" altLang="ko-KR" sz="800" dirty="0"/>
                        <a:t>2</a:t>
                      </a:r>
                      <a:r>
                        <a:rPr lang="ko-KR" altLang="en-US" sz="800" dirty="0"/>
                        <a:t>초 후에 대시를 다시 사용 할 수 있습니다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대시 시에는 잔상과 함께</a:t>
                      </a:r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 err="1"/>
                        <a:t>부스터</a:t>
                      </a:r>
                      <a:r>
                        <a:rPr lang="ko-KR" altLang="en-US" sz="800" dirty="0"/>
                        <a:t> 통에서 </a:t>
                      </a:r>
                      <a:r>
                        <a:rPr lang="ko-KR" altLang="en-US" sz="800" dirty="0" err="1"/>
                        <a:t>불이나오는</a:t>
                      </a:r>
                      <a:r>
                        <a:rPr lang="ko-KR" altLang="en-US" sz="800" dirty="0"/>
                        <a:t> 이펙트 연출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9859085"/>
                  </a:ext>
                </a:extLst>
              </a:tr>
              <a:tr h="77668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DIE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/>
                        <a:t>죽음</a:t>
                      </a:r>
                      <a:endParaRPr lang="en-US" altLang="ko-KR" sz="800" dirty="0"/>
                    </a:p>
                    <a:p>
                      <a:pPr algn="ctr" latinLnBrk="1"/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펑</a:t>
                      </a:r>
                      <a:r>
                        <a:rPr lang="en-US" altLang="ko-KR" sz="800" dirty="0"/>
                        <a:t>!! </a:t>
                      </a:r>
                      <a:r>
                        <a:rPr lang="ko-KR" altLang="en-US" sz="800" dirty="0"/>
                        <a:t>하는 폭파 이펙트</a:t>
                      </a:r>
                      <a:endParaRPr lang="en-US" altLang="ko-KR" sz="800" dirty="0"/>
                    </a:p>
                    <a:p>
                      <a:pPr algn="ctr" latinLnBrk="1"/>
                      <a:r>
                        <a:rPr lang="ko-KR" altLang="en-US" sz="800" dirty="0"/>
                        <a:t>머리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무기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팔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 err="1"/>
                        <a:t>부스터</a:t>
                      </a:r>
                      <a:r>
                        <a:rPr lang="ko-KR" altLang="en-US" sz="800" dirty="0"/>
                        <a:t> 통이 파편처럼 날라가 흩어짐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102765"/>
                  </a:ext>
                </a:extLst>
              </a:tr>
            </a:tbl>
          </a:graphicData>
        </a:graphic>
      </p:graphicFrame>
      <p:grpSp>
        <p:nvGrpSpPr>
          <p:cNvPr id="11" name="그룹 10"/>
          <p:cNvGrpSpPr/>
          <p:nvPr/>
        </p:nvGrpSpPr>
        <p:grpSpPr>
          <a:xfrm>
            <a:off x="2976400" y="3444706"/>
            <a:ext cx="2237521" cy="1425812"/>
            <a:chOff x="5732390" y="1941752"/>
            <a:chExt cx="2237521" cy="1425812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2390" y="2669968"/>
              <a:ext cx="534927" cy="697595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4984" y="2669968"/>
              <a:ext cx="534927" cy="697595"/>
            </a:xfrm>
            <a:prstGeom prst="rect">
              <a:avLst/>
            </a:prstGeom>
          </p:spPr>
        </p:pic>
        <p:cxnSp>
          <p:nvCxnSpPr>
            <p:cNvPr id="8" name="직선 화살표 연결선 7"/>
            <p:cNvCxnSpPr>
              <a:cxnSpLocks/>
              <a:stCxn id="6" idx="3"/>
            </p:cNvCxnSpPr>
            <p:nvPr/>
          </p:nvCxnSpPr>
          <p:spPr>
            <a:xfrm>
              <a:off x="6267317" y="3018766"/>
              <a:ext cx="321772" cy="44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화살표 연결선 8"/>
            <p:cNvCxnSpPr>
              <a:cxnSpLocks/>
              <a:endCxn id="7" idx="1"/>
            </p:cNvCxnSpPr>
            <p:nvPr/>
          </p:nvCxnSpPr>
          <p:spPr>
            <a:xfrm flipV="1">
              <a:off x="7117231" y="3018766"/>
              <a:ext cx="317753" cy="44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0400" y="1941752"/>
              <a:ext cx="917520" cy="1425812"/>
            </a:xfrm>
            <a:prstGeom prst="rect">
              <a:avLst/>
            </a:prstGeom>
          </p:spPr>
        </p:pic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234" y="2747111"/>
            <a:ext cx="534927" cy="69759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41904" y="4781942"/>
            <a:ext cx="771586" cy="148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969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707" y="4822655"/>
            <a:ext cx="2052638" cy="195755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몬스터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몬스터 컨셉 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이미지</a:t>
            </a:r>
            <a:r>
              <a:rPr lang="en-US" altLang="ko-KR" dirty="0">
                <a:latin typeface="+mn-ea"/>
              </a:rPr>
              <a:t>)</a:t>
            </a:r>
            <a:endParaRPr lang="ko-KR" altLang="en-US" dirty="0"/>
          </a:p>
        </p:txBody>
      </p:sp>
      <p:grpSp>
        <p:nvGrpSpPr>
          <p:cNvPr id="17" name="그룹 16"/>
          <p:cNvGrpSpPr/>
          <p:nvPr/>
        </p:nvGrpSpPr>
        <p:grpSpPr>
          <a:xfrm>
            <a:off x="1261872" y="2428875"/>
            <a:ext cx="4446470" cy="2412308"/>
            <a:chOff x="1261872" y="2428874"/>
            <a:chExt cx="5521642" cy="2995613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61872" y="2428874"/>
              <a:ext cx="2995613" cy="2995613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35589" y="2428874"/>
              <a:ext cx="2447925" cy="2990850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5927148" y="2428875"/>
            <a:ext cx="400301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- </a:t>
            </a:r>
            <a:r>
              <a:rPr lang="ko-KR" altLang="en-US" sz="1400" dirty="0"/>
              <a:t>폭탄형 로봇입니다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입과 같은 구멍에서 총알이 나갑니다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- </a:t>
            </a:r>
            <a:r>
              <a:rPr lang="ko-KR" altLang="en-US" sz="1400" dirty="0"/>
              <a:t>죽을 때 폭발하면서 사방으로 총알을 뿌립니다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00438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몬스터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몬스터 상태</a:t>
            </a:r>
            <a:r>
              <a:rPr lang="en-US" altLang="ko-KR" dirty="0">
                <a:latin typeface="+mn-ea"/>
              </a:rPr>
              <a:t>(AI)</a:t>
            </a:r>
            <a:r>
              <a:rPr lang="ko-KR" altLang="en-US" dirty="0">
                <a:latin typeface="+mn-ea"/>
              </a:rPr>
              <a:t>와 움직임 </a:t>
            </a:r>
            <a:r>
              <a:rPr lang="en-US" altLang="ko-KR" dirty="0">
                <a:latin typeface="+mn-ea"/>
              </a:rPr>
              <a:t>[</a:t>
            </a:r>
            <a:r>
              <a:rPr lang="ko-KR" altLang="en-US" dirty="0">
                <a:latin typeface="+mn-ea"/>
              </a:rPr>
              <a:t>전체</a:t>
            </a:r>
            <a:r>
              <a:rPr lang="en-US" altLang="ko-KR" dirty="0">
                <a:latin typeface="+mn-ea"/>
              </a:rPr>
              <a:t>]</a:t>
            </a:r>
            <a:endParaRPr lang="ko-KR" altLang="en-US" dirty="0"/>
          </a:p>
        </p:txBody>
      </p:sp>
      <p:sp>
        <p:nvSpPr>
          <p:cNvPr id="4" name="순서도: 처리 3"/>
          <p:cNvSpPr/>
          <p:nvPr/>
        </p:nvSpPr>
        <p:spPr>
          <a:xfrm>
            <a:off x="620434" y="3090799"/>
            <a:ext cx="1552348" cy="497149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1. State Move</a:t>
            </a:r>
          </a:p>
          <a:p>
            <a:pPr algn="ctr"/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에게 이동</a:t>
            </a:r>
          </a:p>
        </p:txBody>
      </p:sp>
      <p:sp>
        <p:nvSpPr>
          <p:cNvPr id="10" name="순서도: 처리 9"/>
          <p:cNvSpPr/>
          <p:nvPr/>
        </p:nvSpPr>
        <p:spPr>
          <a:xfrm>
            <a:off x="8261358" y="3057826"/>
            <a:ext cx="1774291" cy="563094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2. State Attack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PC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에게 이동하면서</a:t>
            </a:r>
            <a:endParaRPr lang="en-US" altLang="ko-KR" sz="1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총알 </a:t>
            </a:r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5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발 쏘기</a:t>
            </a:r>
          </a:p>
        </p:txBody>
      </p:sp>
      <p:sp>
        <p:nvSpPr>
          <p:cNvPr id="11" name="순서도: 처리 10"/>
          <p:cNvSpPr/>
          <p:nvPr/>
        </p:nvSpPr>
        <p:spPr>
          <a:xfrm>
            <a:off x="3066587" y="4540063"/>
            <a:ext cx="1774291" cy="619765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+mn-ea"/>
              </a:rPr>
              <a:t>3. State Die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죽음</a:t>
            </a:r>
            <a:endParaRPr lang="ko-KR" altLang="en-US" sz="14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208009" y="2839738"/>
            <a:ext cx="1491448" cy="999270"/>
            <a:chOff x="2396295" y="3738795"/>
            <a:chExt cx="1491448" cy="999270"/>
          </a:xfrm>
        </p:grpSpPr>
        <p:sp>
          <p:nvSpPr>
            <p:cNvPr id="5" name="순서도: 판단 4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753131" y="3976820"/>
              <a:ext cx="77777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총알에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맞았나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734684" y="2839738"/>
            <a:ext cx="1491448" cy="999270"/>
            <a:chOff x="2396295" y="3738795"/>
            <a:chExt cx="1491448" cy="999270"/>
          </a:xfrm>
        </p:grpSpPr>
        <p:sp>
          <p:nvSpPr>
            <p:cNvPr id="19" name="순서도: 판단 18"/>
            <p:cNvSpPr/>
            <p:nvPr/>
          </p:nvSpPr>
          <p:spPr>
            <a:xfrm>
              <a:off x="2396295" y="3738795"/>
              <a:ext cx="1491448" cy="999270"/>
            </a:xfrm>
            <a:prstGeom prst="flowChartDecision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462185" y="3976820"/>
              <a:ext cx="135966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PC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에게 총알을</a:t>
              </a:r>
              <a:endParaRPr lang="en-US" altLang="ko-KR" sz="105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050" dirty="0" err="1">
                  <a:solidFill>
                    <a:schemeClr val="bg1"/>
                  </a:solidFill>
                  <a:latin typeface="+mn-ea"/>
                </a:rPr>
                <a:t>쏜지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3</a:t>
              </a:r>
              <a:r>
                <a:rPr lang="ko-KR" altLang="en-US" sz="1050" dirty="0">
                  <a:solidFill>
                    <a:schemeClr val="bg1"/>
                  </a:solidFill>
                  <a:latin typeface="+mn-ea"/>
                </a:rPr>
                <a:t>초가 지났나</a:t>
              </a:r>
              <a:r>
                <a:rPr lang="en-US" altLang="ko-KR" sz="1050" dirty="0">
                  <a:solidFill>
                    <a:schemeClr val="bg1"/>
                  </a:solidFill>
                  <a:latin typeface="+mn-ea"/>
                </a:rPr>
                <a:t>?</a:t>
              </a:r>
              <a:endParaRPr lang="ko-KR" altLang="en-US" sz="1050" dirty="0">
                <a:solidFill>
                  <a:schemeClr val="bg1"/>
                </a:solidFill>
                <a:latin typeface="+mn-ea"/>
              </a:endParaRPr>
            </a:p>
          </p:txBody>
        </p:sp>
      </p:grpSp>
      <p:cxnSp>
        <p:nvCxnSpPr>
          <p:cNvPr id="12" name="직선 화살표 연결선 11"/>
          <p:cNvCxnSpPr>
            <a:cxnSpLocks/>
            <a:stCxn id="4" idx="3"/>
            <a:endCxn id="5" idx="1"/>
          </p:cNvCxnSpPr>
          <p:nvPr/>
        </p:nvCxnSpPr>
        <p:spPr>
          <a:xfrm flipV="1">
            <a:off x="2172782" y="3339373"/>
            <a:ext cx="1035227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cxnSpLocks/>
            <a:stCxn id="5" idx="3"/>
            <a:endCxn id="19" idx="1"/>
          </p:cNvCxnSpPr>
          <p:nvPr/>
        </p:nvCxnSpPr>
        <p:spPr>
          <a:xfrm>
            <a:off x="4699457" y="3339373"/>
            <a:ext cx="1035227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cxnSpLocks/>
            <a:stCxn id="19" idx="3"/>
            <a:endCxn id="10" idx="1"/>
          </p:cNvCxnSpPr>
          <p:nvPr/>
        </p:nvCxnSpPr>
        <p:spPr>
          <a:xfrm>
            <a:off x="7226132" y="3339373"/>
            <a:ext cx="1035226" cy="0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stCxn id="5" idx="2"/>
            <a:endCxn id="11" idx="0"/>
          </p:cNvCxnSpPr>
          <p:nvPr/>
        </p:nvCxnSpPr>
        <p:spPr>
          <a:xfrm>
            <a:off x="3953733" y="3839008"/>
            <a:ext cx="0" cy="70105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758005" y="3976486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009687" y="3216262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521232" y="3216261"/>
            <a:ext cx="404278" cy="2462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0070C0"/>
                </a:solidFill>
                <a:latin typeface="+mn-ea"/>
              </a:rPr>
              <a:t>YES</a:t>
            </a:r>
            <a:endParaRPr lang="ko-KR" altLang="en-US" sz="1000" b="1" dirty="0">
              <a:solidFill>
                <a:srgbClr val="0070C0"/>
              </a:solidFill>
              <a:latin typeface="+mn-ea"/>
            </a:endParaRPr>
          </a:p>
        </p:txBody>
      </p:sp>
      <p:cxnSp>
        <p:nvCxnSpPr>
          <p:cNvPr id="46" name="연결선: 꺾임 45"/>
          <p:cNvCxnSpPr>
            <a:stCxn id="19" idx="0"/>
            <a:endCxn id="4" idx="0"/>
          </p:cNvCxnSpPr>
          <p:nvPr/>
        </p:nvCxnSpPr>
        <p:spPr>
          <a:xfrm rot="16200000" flipH="1" flipV="1">
            <a:off x="3812977" y="423368"/>
            <a:ext cx="251061" cy="5083800"/>
          </a:xfrm>
          <a:prstGeom prst="bentConnector3">
            <a:avLst>
              <a:gd name="adj1" fmla="val -9105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745185" y="2481854"/>
            <a:ext cx="386644" cy="2462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NO</a:t>
            </a:r>
            <a:endParaRPr lang="ko-KR" altLang="en-US" sz="1000" b="1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89698060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734</TotalTime>
  <Words>990</Words>
  <Application>Microsoft Office PowerPoint</Application>
  <PresentationFormat>와이드스크린</PresentationFormat>
  <Paragraphs>313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Adobe 고딕 Std B</vt:lpstr>
      <vt:lpstr>맑은 고딕</vt:lpstr>
      <vt:lpstr>Arial</vt:lpstr>
      <vt:lpstr>Arial Black</vt:lpstr>
      <vt:lpstr>Century Schoolbook</vt:lpstr>
      <vt:lpstr>Wingdings 2</vt:lpstr>
      <vt:lpstr>View</vt:lpstr>
      <vt:lpstr>퓨우웅 [Ppyungung]</vt:lpstr>
      <vt:lpstr>목차</vt:lpstr>
      <vt:lpstr>화면구성</vt:lpstr>
      <vt:lpstr>화면구성</vt:lpstr>
      <vt:lpstr>PC (Player Character)</vt:lpstr>
      <vt:lpstr>PC (Player Character)</vt:lpstr>
      <vt:lpstr>PC (Player Character)</vt:lpstr>
      <vt:lpstr>몬스터</vt:lpstr>
      <vt:lpstr>몬스터</vt:lpstr>
      <vt:lpstr>몬스터</vt:lpstr>
      <vt:lpstr>몬스터</vt:lpstr>
      <vt:lpstr>몬스터</vt:lpstr>
      <vt:lpstr>전투 규칙</vt:lpstr>
      <vt:lpstr>전투 규칙</vt:lpstr>
      <vt:lpstr>전투 규칙</vt:lpstr>
      <vt:lpstr>전투 규칙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퓨우웅 [Ppyungung]</dc:title>
  <dc:creator>minsung Kim</dc:creator>
  <cp:lastModifiedBy>minsung Kim</cp:lastModifiedBy>
  <cp:revision>141</cp:revision>
  <dcterms:created xsi:type="dcterms:W3CDTF">2017-02-18T05:08:51Z</dcterms:created>
  <dcterms:modified xsi:type="dcterms:W3CDTF">2017-02-26T06:56:16Z</dcterms:modified>
</cp:coreProperties>
</file>

<file path=docProps/thumbnail.jpeg>
</file>